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36" autoAdjust="0"/>
    <p:restoredTop sz="94660"/>
  </p:normalViewPr>
  <p:slideViewPr>
    <p:cSldViewPr snapToGrid="0">
      <p:cViewPr varScale="1">
        <p:scale>
          <a:sx n="64" d="100"/>
          <a:sy n="64" d="100"/>
        </p:scale>
        <p:origin x="235"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AF36F54-FDD0-2EBC-D3EF-011819A4D673}"/>
              </a:ext>
            </a:extLst>
          </p:cNvPr>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p>
        </p:txBody>
      </p:sp>
      <p:sp>
        <p:nvSpPr>
          <p:cNvPr id="3" name="Untertitel 2">
            <a:extLst>
              <a:ext uri="{FF2B5EF4-FFF2-40B4-BE49-F238E27FC236}">
                <a16:creationId xmlns:a16="http://schemas.microsoft.com/office/drawing/2014/main" id="{40E68791-FA40-9DF1-B8F6-C7C67CD7B1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p>
        </p:txBody>
      </p:sp>
      <p:pic>
        <p:nvPicPr>
          <p:cNvPr id="7" name="Grafik 6">
            <a:extLst>
              <a:ext uri="{FF2B5EF4-FFF2-40B4-BE49-F238E27FC236}">
                <a16:creationId xmlns:a16="http://schemas.microsoft.com/office/drawing/2014/main" id="{80B3FBE6-A964-3CDD-AE80-FA296EB6E524}"/>
              </a:ext>
            </a:extLst>
          </p:cNvPr>
          <p:cNvPicPr>
            <a:picLocks noChangeAspect="1"/>
          </p:cNvPicPr>
          <p:nvPr userDrawn="1"/>
        </p:nvPicPr>
        <p:blipFill>
          <a:blip r:embed="rId2"/>
          <a:stretch>
            <a:fillRect/>
          </a:stretch>
        </p:blipFill>
        <p:spPr>
          <a:xfrm>
            <a:off x="268741" y="6140594"/>
            <a:ext cx="2871465" cy="676715"/>
          </a:xfrm>
          <a:prstGeom prst="rect">
            <a:avLst/>
          </a:prstGeom>
        </p:spPr>
      </p:pic>
      <p:pic>
        <p:nvPicPr>
          <p:cNvPr id="8" name="Grafik 7">
            <a:extLst>
              <a:ext uri="{FF2B5EF4-FFF2-40B4-BE49-F238E27FC236}">
                <a16:creationId xmlns:a16="http://schemas.microsoft.com/office/drawing/2014/main" id="{1BF91926-4ED2-5C72-8245-9C34B17AE45C}"/>
              </a:ext>
            </a:extLst>
          </p:cNvPr>
          <p:cNvPicPr>
            <a:picLocks noChangeAspect="1"/>
          </p:cNvPicPr>
          <p:nvPr userDrawn="1"/>
        </p:nvPicPr>
        <p:blipFill>
          <a:blip r:embed="rId3"/>
          <a:stretch>
            <a:fillRect/>
          </a:stretch>
        </p:blipFill>
        <p:spPr>
          <a:xfrm>
            <a:off x="10004891" y="6000373"/>
            <a:ext cx="2024047" cy="957155"/>
          </a:xfrm>
          <a:prstGeom prst="rect">
            <a:avLst/>
          </a:prstGeom>
        </p:spPr>
      </p:pic>
    </p:spTree>
    <p:extLst>
      <p:ext uri="{BB962C8B-B14F-4D97-AF65-F5344CB8AC3E}">
        <p14:creationId xmlns:p14="http://schemas.microsoft.com/office/powerpoint/2010/main" val="1826030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0A83CD0-5127-7F7A-27FD-908C08CF10FB}"/>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94B12209-B1FE-EFC8-575D-D3A1C6177300}"/>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09ED4080-47F8-3822-6207-9D9E3CB6E531}"/>
              </a:ext>
            </a:extLst>
          </p:cNvPr>
          <p:cNvSpPr>
            <a:spLocks noGrp="1"/>
          </p:cNvSpPr>
          <p:nvPr>
            <p:ph type="dt" sz="half" idx="10"/>
          </p:nvPr>
        </p:nvSpPr>
        <p:spPr/>
        <p:txBody>
          <a:bodyPr/>
          <a:lstStyle/>
          <a:p>
            <a:fld id="{EB8A4C54-20E1-4C27-9DD9-E35AA859B131}" type="datetimeFigureOut">
              <a:rPr lang="de-DE" smtClean="0"/>
              <a:t>12.11.2023</a:t>
            </a:fld>
            <a:endParaRPr lang="de-DE"/>
          </a:p>
        </p:txBody>
      </p:sp>
      <p:sp>
        <p:nvSpPr>
          <p:cNvPr id="5" name="Fußzeilenplatzhalter 4">
            <a:extLst>
              <a:ext uri="{FF2B5EF4-FFF2-40B4-BE49-F238E27FC236}">
                <a16:creationId xmlns:a16="http://schemas.microsoft.com/office/drawing/2014/main" id="{872274DE-2748-2B28-5CB4-F068A153F110}"/>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8126417B-7D6A-ED5C-1372-DAA3246BD050}"/>
              </a:ext>
            </a:extLst>
          </p:cNvPr>
          <p:cNvSpPr>
            <a:spLocks noGrp="1"/>
          </p:cNvSpPr>
          <p:nvPr>
            <p:ph type="sldNum" sz="quarter" idx="12"/>
          </p:nvPr>
        </p:nvSpPr>
        <p:spPr/>
        <p:txBody>
          <a:bodyPr/>
          <a:lstStyle/>
          <a:p>
            <a:fld id="{03E899AF-B725-4705-A0BB-3FF7CE413546}" type="slidenum">
              <a:rPr lang="de-DE" smtClean="0"/>
              <a:t>‹Nr.›</a:t>
            </a:fld>
            <a:endParaRPr lang="de-DE"/>
          </a:p>
        </p:txBody>
      </p:sp>
    </p:spTree>
    <p:extLst>
      <p:ext uri="{BB962C8B-B14F-4D97-AF65-F5344CB8AC3E}">
        <p14:creationId xmlns:p14="http://schemas.microsoft.com/office/powerpoint/2010/main" val="8299274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363A8D72-2010-D759-3EDE-5A5D8A9CBED0}"/>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5FCABCA7-1FFA-A596-7D1F-3170AB9045F3}"/>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5DEEE258-6808-9329-F034-01C3E1194C58}"/>
              </a:ext>
            </a:extLst>
          </p:cNvPr>
          <p:cNvSpPr>
            <a:spLocks noGrp="1"/>
          </p:cNvSpPr>
          <p:nvPr>
            <p:ph type="dt" sz="half" idx="10"/>
          </p:nvPr>
        </p:nvSpPr>
        <p:spPr/>
        <p:txBody>
          <a:bodyPr/>
          <a:lstStyle/>
          <a:p>
            <a:fld id="{EB8A4C54-20E1-4C27-9DD9-E35AA859B131}" type="datetimeFigureOut">
              <a:rPr lang="de-DE" smtClean="0"/>
              <a:t>12.11.2023</a:t>
            </a:fld>
            <a:endParaRPr lang="de-DE"/>
          </a:p>
        </p:txBody>
      </p:sp>
      <p:sp>
        <p:nvSpPr>
          <p:cNvPr id="5" name="Fußzeilenplatzhalter 4">
            <a:extLst>
              <a:ext uri="{FF2B5EF4-FFF2-40B4-BE49-F238E27FC236}">
                <a16:creationId xmlns:a16="http://schemas.microsoft.com/office/drawing/2014/main" id="{67A89A83-AF98-86B5-5A89-CFAC9755164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95E1FBFE-FDC4-8E6A-366E-3ECCAA118991}"/>
              </a:ext>
            </a:extLst>
          </p:cNvPr>
          <p:cNvSpPr>
            <a:spLocks noGrp="1"/>
          </p:cNvSpPr>
          <p:nvPr>
            <p:ph type="sldNum" sz="quarter" idx="12"/>
          </p:nvPr>
        </p:nvSpPr>
        <p:spPr/>
        <p:txBody>
          <a:bodyPr/>
          <a:lstStyle/>
          <a:p>
            <a:fld id="{03E899AF-B725-4705-A0BB-3FF7CE413546}" type="slidenum">
              <a:rPr lang="de-DE" smtClean="0"/>
              <a:t>‹Nr.›</a:t>
            </a:fld>
            <a:endParaRPr lang="de-DE"/>
          </a:p>
        </p:txBody>
      </p:sp>
    </p:spTree>
    <p:extLst>
      <p:ext uri="{BB962C8B-B14F-4D97-AF65-F5344CB8AC3E}">
        <p14:creationId xmlns:p14="http://schemas.microsoft.com/office/powerpoint/2010/main" val="1473028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7108B76-C30F-DCFD-26B8-113F243E3BA5}"/>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AC928AED-9C06-6B35-78EE-C1289CE8618F}"/>
              </a:ext>
            </a:extLst>
          </p:cNvPr>
          <p:cNvSpPr>
            <a:spLocks noGrp="1"/>
          </p:cNvSpPr>
          <p:nvPr>
            <p:ph idx="1"/>
          </p:nvPr>
        </p:nvSpPr>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pic>
        <p:nvPicPr>
          <p:cNvPr id="7" name="Grafik 6">
            <a:extLst>
              <a:ext uri="{FF2B5EF4-FFF2-40B4-BE49-F238E27FC236}">
                <a16:creationId xmlns:a16="http://schemas.microsoft.com/office/drawing/2014/main" id="{CC03002B-2B0B-6C47-7B9A-82C3136A870F}"/>
              </a:ext>
            </a:extLst>
          </p:cNvPr>
          <p:cNvPicPr>
            <a:picLocks noChangeAspect="1"/>
          </p:cNvPicPr>
          <p:nvPr userDrawn="1"/>
        </p:nvPicPr>
        <p:blipFill>
          <a:blip r:embed="rId2"/>
          <a:stretch>
            <a:fillRect/>
          </a:stretch>
        </p:blipFill>
        <p:spPr>
          <a:xfrm>
            <a:off x="9980829" y="6014297"/>
            <a:ext cx="2024047" cy="957155"/>
          </a:xfrm>
          <a:prstGeom prst="rect">
            <a:avLst/>
          </a:prstGeom>
        </p:spPr>
      </p:pic>
      <p:pic>
        <p:nvPicPr>
          <p:cNvPr id="8" name="Grafik 7">
            <a:extLst>
              <a:ext uri="{FF2B5EF4-FFF2-40B4-BE49-F238E27FC236}">
                <a16:creationId xmlns:a16="http://schemas.microsoft.com/office/drawing/2014/main" id="{4720236C-6D49-7438-DDB3-EB232F3A6890}"/>
              </a:ext>
            </a:extLst>
          </p:cNvPr>
          <p:cNvPicPr>
            <a:picLocks noChangeAspect="1"/>
          </p:cNvPicPr>
          <p:nvPr userDrawn="1"/>
        </p:nvPicPr>
        <p:blipFill>
          <a:blip r:embed="rId3"/>
          <a:stretch>
            <a:fillRect/>
          </a:stretch>
        </p:blipFill>
        <p:spPr>
          <a:xfrm>
            <a:off x="292803" y="6154516"/>
            <a:ext cx="2871465" cy="676715"/>
          </a:xfrm>
          <a:prstGeom prst="rect">
            <a:avLst/>
          </a:prstGeom>
        </p:spPr>
      </p:pic>
    </p:spTree>
    <p:extLst>
      <p:ext uri="{BB962C8B-B14F-4D97-AF65-F5344CB8AC3E}">
        <p14:creationId xmlns:p14="http://schemas.microsoft.com/office/powerpoint/2010/main" val="24537086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4A62CB-9739-0B5F-E14E-0BC7859ECDAE}"/>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4EFBA467-D4F4-02F0-A69D-31B91379C3A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6E463A2C-3211-C2F1-609E-07ED39E66D7E}"/>
              </a:ext>
            </a:extLst>
          </p:cNvPr>
          <p:cNvSpPr>
            <a:spLocks noGrp="1"/>
          </p:cNvSpPr>
          <p:nvPr>
            <p:ph type="dt" sz="half" idx="10"/>
          </p:nvPr>
        </p:nvSpPr>
        <p:spPr/>
        <p:txBody>
          <a:bodyPr/>
          <a:lstStyle/>
          <a:p>
            <a:fld id="{EB8A4C54-20E1-4C27-9DD9-E35AA859B131}" type="datetimeFigureOut">
              <a:rPr lang="de-DE" smtClean="0"/>
              <a:t>12.11.2023</a:t>
            </a:fld>
            <a:endParaRPr lang="de-DE"/>
          </a:p>
        </p:txBody>
      </p:sp>
      <p:sp>
        <p:nvSpPr>
          <p:cNvPr id="5" name="Fußzeilenplatzhalter 4">
            <a:extLst>
              <a:ext uri="{FF2B5EF4-FFF2-40B4-BE49-F238E27FC236}">
                <a16:creationId xmlns:a16="http://schemas.microsoft.com/office/drawing/2014/main" id="{04F9105C-00E4-0466-3EF6-48963FCF73E5}"/>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5394B4C7-38F5-FE69-2E20-7EC7DE24E4B8}"/>
              </a:ext>
            </a:extLst>
          </p:cNvPr>
          <p:cNvSpPr>
            <a:spLocks noGrp="1"/>
          </p:cNvSpPr>
          <p:nvPr>
            <p:ph type="sldNum" sz="quarter" idx="12"/>
          </p:nvPr>
        </p:nvSpPr>
        <p:spPr/>
        <p:txBody>
          <a:bodyPr/>
          <a:lstStyle/>
          <a:p>
            <a:fld id="{03E899AF-B725-4705-A0BB-3FF7CE413546}" type="slidenum">
              <a:rPr lang="de-DE" smtClean="0"/>
              <a:t>‹Nr.›</a:t>
            </a:fld>
            <a:endParaRPr lang="de-DE"/>
          </a:p>
        </p:txBody>
      </p:sp>
    </p:spTree>
    <p:extLst>
      <p:ext uri="{BB962C8B-B14F-4D97-AF65-F5344CB8AC3E}">
        <p14:creationId xmlns:p14="http://schemas.microsoft.com/office/powerpoint/2010/main" val="23399134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A92B55-4FA1-AC67-9D71-26B3FF2E2E2C}"/>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FD0EC204-E017-20AC-E771-6BA69AC8C7AB}"/>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F73C4907-51C9-4EE7-C1AC-AAE20D91162E}"/>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F00D6FF7-8E13-5F36-6795-BFE1816887B2}"/>
              </a:ext>
            </a:extLst>
          </p:cNvPr>
          <p:cNvSpPr>
            <a:spLocks noGrp="1"/>
          </p:cNvSpPr>
          <p:nvPr>
            <p:ph type="dt" sz="half" idx="10"/>
          </p:nvPr>
        </p:nvSpPr>
        <p:spPr/>
        <p:txBody>
          <a:bodyPr/>
          <a:lstStyle/>
          <a:p>
            <a:fld id="{EB8A4C54-20E1-4C27-9DD9-E35AA859B131}" type="datetimeFigureOut">
              <a:rPr lang="de-DE" smtClean="0"/>
              <a:t>12.11.2023</a:t>
            </a:fld>
            <a:endParaRPr lang="de-DE"/>
          </a:p>
        </p:txBody>
      </p:sp>
      <p:sp>
        <p:nvSpPr>
          <p:cNvPr id="6" name="Fußzeilenplatzhalter 5">
            <a:extLst>
              <a:ext uri="{FF2B5EF4-FFF2-40B4-BE49-F238E27FC236}">
                <a16:creationId xmlns:a16="http://schemas.microsoft.com/office/drawing/2014/main" id="{536724CA-EB20-8725-0AB7-4D22BC4EB711}"/>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859B142B-BC70-7B4A-E6C8-84363C650A37}"/>
              </a:ext>
            </a:extLst>
          </p:cNvPr>
          <p:cNvSpPr>
            <a:spLocks noGrp="1"/>
          </p:cNvSpPr>
          <p:nvPr>
            <p:ph type="sldNum" sz="quarter" idx="12"/>
          </p:nvPr>
        </p:nvSpPr>
        <p:spPr/>
        <p:txBody>
          <a:bodyPr/>
          <a:lstStyle/>
          <a:p>
            <a:fld id="{03E899AF-B725-4705-A0BB-3FF7CE413546}" type="slidenum">
              <a:rPr lang="de-DE" smtClean="0"/>
              <a:t>‹Nr.›</a:t>
            </a:fld>
            <a:endParaRPr lang="de-DE"/>
          </a:p>
        </p:txBody>
      </p:sp>
    </p:spTree>
    <p:extLst>
      <p:ext uri="{BB962C8B-B14F-4D97-AF65-F5344CB8AC3E}">
        <p14:creationId xmlns:p14="http://schemas.microsoft.com/office/powerpoint/2010/main" val="2715387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F116BF8-7248-EB2D-1D4B-342A67E3E38C}"/>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56D59595-A213-ED6D-DD62-41E2903EA3E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52FF5F7E-4B41-6F36-BB05-43BF3AD923F1}"/>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7934A9AB-99E9-61F9-88F9-87FF121BABF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F9659F3D-8773-953E-A5B5-7D24F437F239}"/>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6249D617-EB8B-7207-6D8A-7DB9CB2FC344}"/>
              </a:ext>
            </a:extLst>
          </p:cNvPr>
          <p:cNvSpPr>
            <a:spLocks noGrp="1"/>
          </p:cNvSpPr>
          <p:nvPr>
            <p:ph type="dt" sz="half" idx="10"/>
          </p:nvPr>
        </p:nvSpPr>
        <p:spPr/>
        <p:txBody>
          <a:bodyPr/>
          <a:lstStyle/>
          <a:p>
            <a:fld id="{EB8A4C54-20E1-4C27-9DD9-E35AA859B131}" type="datetimeFigureOut">
              <a:rPr lang="de-DE" smtClean="0"/>
              <a:t>12.11.2023</a:t>
            </a:fld>
            <a:endParaRPr lang="de-DE"/>
          </a:p>
        </p:txBody>
      </p:sp>
      <p:sp>
        <p:nvSpPr>
          <p:cNvPr id="8" name="Fußzeilenplatzhalter 7">
            <a:extLst>
              <a:ext uri="{FF2B5EF4-FFF2-40B4-BE49-F238E27FC236}">
                <a16:creationId xmlns:a16="http://schemas.microsoft.com/office/drawing/2014/main" id="{D4A61321-EEF1-9A39-9D8B-CC69DE208370}"/>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B5712CEA-6FD7-0863-3F41-ACEF8CCA1264}"/>
              </a:ext>
            </a:extLst>
          </p:cNvPr>
          <p:cNvSpPr>
            <a:spLocks noGrp="1"/>
          </p:cNvSpPr>
          <p:nvPr>
            <p:ph type="sldNum" sz="quarter" idx="12"/>
          </p:nvPr>
        </p:nvSpPr>
        <p:spPr/>
        <p:txBody>
          <a:bodyPr/>
          <a:lstStyle/>
          <a:p>
            <a:fld id="{03E899AF-B725-4705-A0BB-3FF7CE413546}" type="slidenum">
              <a:rPr lang="de-DE" smtClean="0"/>
              <a:t>‹Nr.›</a:t>
            </a:fld>
            <a:endParaRPr lang="de-DE"/>
          </a:p>
        </p:txBody>
      </p:sp>
    </p:spTree>
    <p:extLst>
      <p:ext uri="{BB962C8B-B14F-4D97-AF65-F5344CB8AC3E}">
        <p14:creationId xmlns:p14="http://schemas.microsoft.com/office/powerpoint/2010/main" val="5590914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BD66E7-E32D-6754-F759-12186B194769}"/>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D5EDC900-7D92-7422-3EF5-011F6ADDD462}"/>
              </a:ext>
            </a:extLst>
          </p:cNvPr>
          <p:cNvSpPr>
            <a:spLocks noGrp="1"/>
          </p:cNvSpPr>
          <p:nvPr>
            <p:ph type="dt" sz="half" idx="10"/>
          </p:nvPr>
        </p:nvSpPr>
        <p:spPr/>
        <p:txBody>
          <a:bodyPr/>
          <a:lstStyle/>
          <a:p>
            <a:fld id="{EB8A4C54-20E1-4C27-9DD9-E35AA859B131}" type="datetimeFigureOut">
              <a:rPr lang="de-DE" smtClean="0"/>
              <a:t>12.11.2023</a:t>
            </a:fld>
            <a:endParaRPr lang="de-DE"/>
          </a:p>
        </p:txBody>
      </p:sp>
      <p:sp>
        <p:nvSpPr>
          <p:cNvPr id="4" name="Fußzeilenplatzhalter 3">
            <a:extLst>
              <a:ext uri="{FF2B5EF4-FFF2-40B4-BE49-F238E27FC236}">
                <a16:creationId xmlns:a16="http://schemas.microsoft.com/office/drawing/2014/main" id="{F865ABCB-ADAC-83B1-1D53-34C662DC07FE}"/>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DE157796-1C29-D949-1674-D9EE69D63404}"/>
              </a:ext>
            </a:extLst>
          </p:cNvPr>
          <p:cNvSpPr>
            <a:spLocks noGrp="1"/>
          </p:cNvSpPr>
          <p:nvPr>
            <p:ph type="sldNum" sz="quarter" idx="12"/>
          </p:nvPr>
        </p:nvSpPr>
        <p:spPr/>
        <p:txBody>
          <a:bodyPr/>
          <a:lstStyle/>
          <a:p>
            <a:fld id="{03E899AF-B725-4705-A0BB-3FF7CE413546}" type="slidenum">
              <a:rPr lang="de-DE" smtClean="0"/>
              <a:t>‹Nr.›</a:t>
            </a:fld>
            <a:endParaRPr lang="de-DE"/>
          </a:p>
        </p:txBody>
      </p:sp>
    </p:spTree>
    <p:extLst>
      <p:ext uri="{BB962C8B-B14F-4D97-AF65-F5344CB8AC3E}">
        <p14:creationId xmlns:p14="http://schemas.microsoft.com/office/powerpoint/2010/main" val="23068987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9D251539-45C0-7E1D-2B4E-0D4632B90DD8}"/>
              </a:ext>
            </a:extLst>
          </p:cNvPr>
          <p:cNvSpPr>
            <a:spLocks noGrp="1"/>
          </p:cNvSpPr>
          <p:nvPr>
            <p:ph type="dt" sz="half" idx="10"/>
          </p:nvPr>
        </p:nvSpPr>
        <p:spPr/>
        <p:txBody>
          <a:bodyPr/>
          <a:lstStyle/>
          <a:p>
            <a:fld id="{EB8A4C54-20E1-4C27-9DD9-E35AA859B131}" type="datetimeFigureOut">
              <a:rPr lang="de-DE" smtClean="0"/>
              <a:t>12.11.2023</a:t>
            </a:fld>
            <a:endParaRPr lang="de-DE"/>
          </a:p>
        </p:txBody>
      </p:sp>
      <p:sp>
        <p:nvSpPr>
          <p:cNvPr id="3" name="Fußzeilenplatzhalter 2">
            <a:extLst>
              <a:ext uri="{FF2B5EF4-FFF2-40B4-BE49-F238E27FC236}">
                <a16:creationId xmlns:a16="http://schemas.microsoft.com/office/drawing/2014/main" id="{21424481-9FCD-DF53-C55A-9303D8BBD8A7}"/>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16874D37-9551-6805-14EB-AB88101B06FA}"/>
              </a:ext>
            </a:extLst>
          </p:cNvPr>
          <p:cNvSpPr>
            <a:spLocks noGrp="1"/>
          </p:cNvSpPr>
          <p:nvPr>
            <p:ph type="sldNum" sz="quarter" idx="12"/>
          </p:nvPr>
        </p:nvSpPr>
        <p:spPr/>
        <p:txBody>
          <a:bodyPr/>
          <a:lstStyle/>
          <a:p>
            <a:fld id="{03E899AF-B725-4705-A0BB-3FF7CE413546}" type="slidenum">
              <a:rPr lang="de-DE" smtClean="0"/>
              <a:t>‹Nr.›</a:t>
            </a:fld>
            <a:endParaRPr lang="de-DE"/>
          </a:p>
        </p:txBody>
      </p:sp>
    </p:spTree>
    <p:extLst>
      <p:ext uri="{BB962C8B-B14F-4D97-AF65-F5344CB8AC3E}">
        <p14:creationId xmlns:p14="http://schemas.microsoft.com/office/powerpoint/2010/main" val="4016028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68FE04-5158-06A0-1015-3A50432DE516}"/>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A52D0520-EA86-0FB4-6F7C-1FD24D5E368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13871692-E6E5-FCAC-9558-95F89C29FF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4F15F95A-B5A6-354F-5F8B-2CC97F1611E6}"/>
              </a:ext>
            </a:extLst>
          </p:cNvPr>
          <p:cNvSpPr>
            <a:spLocks noGrp="1"/>
          </p:cNvSpPr>
          <p:nvPr>
            <p:ph type="dt" sz="half" idx="10"/>
          </p:nvPr>
        </p:nvSpPr>
        <p:spPr/>
        <p:txBody>
          <a:bodyPr/>
          <a:lstStyle/>
          <a:p>
            <a:fld id="{EB8A4C54-20E1-4C27-9DD9-E35AA859B131}" type="datetimeFigureOut">
              <a:rPr lang="de-DE" smtClean="0"/>
              <a:t>12.11.2023</a:t>
            </a:fld>
            <a:endParaRPr lang="de-DE"/>
          </a:p>
        </p:txBody>
      </p:sp>
      <p:sp>
        <p:nvSpPr>
          <p:cNvPr id="6" name="Fußzeilenplatzhalter 5">
            <a:extLst>
              <a:ext uri="{FF2B5EF4-FFF2-40B4-BE49-F238E27FC236}">
                <a16:creationId xmlns:a16="http://schemas.microsoft.com/office/drawing/2014/main" id="{50083593-D84C-12B4-95C6-0B77A10E1C7F}"/>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0840BA9-7A9B-EA99-5823-9B3248C0A91D}"/>
              </a:ext>
            </a:extLst>
          </p:cNvPr>
          <p:cNvSpPr>
            <a:spLocks noGrp="1"/>
          </p:cNvSpPr>
          <p:nvPr>
            <p:ph type="sldNum" sz="quarter" idx="12"/>
          </p:nvPr>
        </p:nvSpPr>
        <p:spPr/>
        <p:txBody>
          <a:bodyPr/>
          <a:lstStyle/>
          <a:p>
            <a:fld id="{03E899AF-B725-4705-A0BB-3FF7CE413546}" type="slidenum">
              <a:rPr lang="de-DE" smtClean="0"/>
              <a:t>‹Nr.›</a:t>
            </a:fld>
            <a:endParaRPr lang="de-DE"/>
          </a:p>
        </p:txBody>
      </p:sp>
    </p:spTree>
    <p:extLst>
      <p:ext uri="{BB962C8B-B14F-4D97-AF65-F5344CB8AC3E}">
        <p14:creationId xmlns:p14="http://schemas.microsoft.com/office/powerpoint/2010/main" val="216667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F21905-EA57-6BD8-2948-8C58C92478CA}"/>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324ACEC8-D1E4-2FA1-223D-9074407E7A4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9186FBD7-6FED-B5F3-6426-5CE446E3468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8EB96FCF-7B46-F938-EB22-10A22DBFAA5C}"/>
              </a:ext>
            </a:extLst>
          </p:cNvPr>
          <p:cNvSpPr>
            <a:spLocks noGrp="1"/>
          </p:cNvSpPr>
          <p:nvPr>
            <p:ph type="dt" sz="half" idx="10"/>
          </p:nvPr>
        </p:nvSpPr>
        <p:spPr/>
        <p:txBody>
          <a:bodyPr/>
          <a:lstStyle/>
          <a:p>
            <a:fld id="{EB8A4C54-20E1-4C27-9DD9-E35AA859B131}" type="datetimeFigureOut">
              <a:rPr lang="de-DE" smtClean="0"/>
              <a:t>12.11.2023</a:t>
            </a:fld>
            <a:endParaRPr lang="de-DE"/>
          </a:p>
        </p:txBody>
      </p:sp>
      <p:sp>
        <p:nvSpPr>
          <p:cNvPr id="6" name="Fußzeilenplatzhalter 5">
            <a:extLst>
              <a:ext uri="{FF2B5EF4-FFF2-40B4-BE49-F238E27FC236}">
                <a16:creationId xmlns:a16="http://schemas.microsoft.com/office/drawing/2014/main" id="{AC7637F5-DC68-E470-5CC9-6C33FE4ACBEB}"/>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A39B76AE-92ED-B357-C4A5-E723790687AB}"/>
              </a:ext>
            </a:extLst>
          </p:cNvPr>
          <p:cNvSpPr>
            <a:spLocks noGrp="1"/>
          </p:cNvSpPr>
          <p:nvPr>
            <p:ph type="sldNum" sz="quarter" idx="12"/>
          </p:nvPr>
        </p:nvSpPr>
        <p:spPr/>
        <p:txBody>
          <a:bodyPr/>
          <a:lstStyle/>
          <a:p>
            <a:fld id="{03E899AF-B725-4705-A0BB-3FF7CE413546}" type="slidenum">
              <a:rPr lang="de-DE" smtClean="0"/>
              <a:t>‹Nr.›</a:t>
            </a:fld>
            <a:endParaRPr lang="de-DE"/>
          </a:p>
        </p:txBody>
      </p:sp>
    </p:spTree>
    <p:extLst>
      <p:ext uri="{BB962C8B-B14F-4D97-AF65-F5344CB8AC3E}">
        <p14:creationId xmlns:p14="http://schemas.microsoft.com/office/powerpoint/2010/main" val="16577461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B6C7CC4A-8533-9A0C-1B48-12D593D7A45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12923373-FB3C-7390-1AB4-2722006DE82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24DC00DB-531F-1695-8EF7-2D32D4AD4F8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8A4C54-20E1-4C27-9DD9-E35AA859B131}" type="datetimeFigureOut">
              <a:rPr lang="de-DE" smtClean="0"/>
              <a:t>12.11.2023</a:t>
            </a:fld>
            <a:endParaRPr lang="de-DE"/>
          </a:p>
        </p:txBody>
      </p:sp>
      <p:sp>
        <p:nvSpPr>
          <p:cNvPr id="5" name="Fußzeilenplatzhalter 4">
            <a:extLst>
              <a:ext uri="{FF2B5EF4-FFF2-40B4-BE49-F238E27FC236}">
                <a16:creationId xmlns:a16="http://schemas.microsoft.com/office/drawing/2014/main" id="{80AA36C4-9125-F4CD-5E6F-62B70F668F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a:extLst>
              <a:ext uri="{FF2B5EF4-FFF2-40B4-BE49-F238E27FC236}">
                <a16:creationId xmlns:a16="http://schemas.microsoft.com/office/drawing/2014/main" id="{A3FD8E2A-BDCE-A4E7-C559-47E1F0BBC7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E899AF-B725-4705-A0BB-3FF7CE413546}" type="slidenum">
              <a:rPr lang="de-DE" smtClean="0"/>
              <a:t>‹Nr.›</a:t>
            </a:fld>
            <a:endParaRPr lang="de-DE"/>
          </a:p>
        </p:txBody>
      </p:sp>
    </p:spTree>
    <p:extLst>
      <p:ext uri="{BB962C8B-B14F-4D97-AF65-F5344CB8AC3E}">
        <p14:creationId xmlns:p14="http://schemas.microsoft.com/office/powerpoint/2010/main" val="41882411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414CCCD-4AD9-59B0-EBD6-5C3F75110F9C}"/>
              </a:ext>
            </a:extLst>
          </p:cNvPr>
          <p:cNvSpPr>
            <a:spLocks noGrp="1"/>
          </p:cNvSpPr>
          <p:nvPr>
            <p:ph type="ctrTitle"/>
          </p:nvPr>
        </p:nvSpPr>
        <p:spPr/>
        <p:txBody>
          <a:bodyPr/>
          <a:lstStyle/>
          <a:p>
            <a:r>
              <a:rPr lang="de-DE" dirty="0"/>
              <a:t>Psychotherapie nach </a:t>
            </a:r>
            <a:br>
              <a:rPr lang="de-DE" dirty="0"/>
            </a:br>
            <a:r>
              <a:rPr lang="de-DE" dirty="0"/>
              <a:t>ritueller Gewalt</a:t>
            </a:r>
          </a:p>
        </p:txBody>
      </p:sp>
      <p:sp>
        <p:nvSpPr>
          <p:cNvPr id="3" name="Untertitel 2">
            <a:extLst>
              <a:ext uri="{FF2B5EF4-FFF2-40B4-BE49-F238E27FC236}">
                <a16:creationId xmlns:a16="http://schemas.microsoft.com/office/drawing/2014/main" id="{3F702E4D-F458-4067-B98D-BDB2F733EEF5}"/>
              </a:ext>
            </a:extLst>
          </p:cNvPr>
          <p:cNvSpPr>
            <a:spLocks noGrp="1"/>
          </p:cNvSpPr>
          <p:nvPr>
            <p:ph type="subTitle" idx="1"/>
          </p:nvPr>
        </p:nvSpPr>
        <p:spPr/>
        <p:txBody>
          <a:bodyPr/>
          <a:lstStyle/>
          <a:p>
            <a:r>
              <a:rPr lang="de-DE" dirty="0"/>
              <a:t>Monika Bormann, Bochum </a:t>
            </a:r>
          </a:p>
        </p:txBody>
      </p:sp>
    </p:spTree>
    <p:extLst>
      <p:ext uri="{BB962C8B-B14F-4D97-AF65-F5344CB8AC3E}">
        <p14:creationId xmlns:p14="http://schemas.microsoft.com/office/powerpoint/2010/main" val="10834873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6B52FDA-E9EB-B502-49DF-EE817D3E3CA2}"/>
              </a:ext>
            </a:extLst>
          </p:cNvPr>
          <p:cNvSpPr>
            <a:spLocks noGrp="1"/>
          </p:cNvSpPr>
          <p:nvPr>
            <p:ph type="title"/>
          </p:nvPr>
        </p:nvSpPr>
        <p:spPr>
          <a:xfrm>
            <a:off x="838200" y="365126"/>
            <a:ext cx="10515600" cy="970380"/>
          </a:xfrm>
        </p:spPr>
        <p:txBody>
          <a:bodyPr/>
          <a:lstStyle/>
          <a:p>
            <a:r>
              <a:rPr lang="de-DE" dirty="0"/>
              <a:t>Das Unglaubliche glauben	</a:t>
            </a:r>
          </a:p>
        </p:txBody>
      </p:sp>
      <p:sp>
        <p:nvSpPr>
          <p:cNvPr id="3" name="Inhaltsplatzhalter 2">
            <a:extLst>
              <a:ext uri="{FF2B5EF4-FFF2-40B4-BE49-F238E27FC236}">
                <a16:creationId xmlns:a16="http://schemas.microsoft.com/office/drawing/2014/main" id="{BC3086FE-0AFF-D9BF-CD45-03287C2C02E8}"/>
              </a:ext>
            </a:extLst>
          </p:cNvPr>
          <p:cNvSpPr>
            <a:spLocks noGrp="1"/>
          </p:cNvSpPr>
          <p:nvPr>
            <p:ph idx="1"/>
          </p:nvPr>
        </p:nvSpPr>
        <p:spPr>
          <a:xfrm>
            <a:off x="838200" y="1512804"/>
            <a:ext cx="10515600" cy="4351338"/>
          </a:xfrm>
        </p:spPr>
        <p:txBody>
          <a:bodyPr>
            <a:normAutofit lnSpcReduction="10000"/>
          </a:bodyPr>
          <a:lstStyle/>
          <a:p>
            <a:r>
              <a:rPr lang="de-DE" dirty="0"/>
              <a:t>(Selbst-)Diagnose und Erinnerungen (Zweifel)</a:t>
            </a:r>
          </a:p>
          <a:p>
            <a:r>
              <a:rPr lang="de-DE" dirty="0"/>
              <a:t>Anderer Anmeldegrund, Erinnerungsbilder oder innere Stimmen (Suche nach der Diagnose, Zweifel)</a:t>
            </a:r>
          </a:p>
          <a:p>
            <a:r>
              <a:rPr lang="de-DE" dirty="0"/>
              <a:t>Unerwartete Switche (Suche nach der Diagnose, Zweifel)</a:t>
            </a:r>
          </a:p>
          <a:p>
            <a:endParaRPr lang="de-DE" dirty="0"/>
          </a:p>
          <a:p>
            <a:r>
              <a:rPr lang="de-DE" dirty="0"/>
              <a:t>Ja, es ist fachlich richtig, die Möglichkeit eines rituellen Missbrauchs und einer dadurch entstandenen dissoziativen Identitätsstörung bei der Diagnostik in Betracht zu ziehen!</a:t>
            </a:r>
          </a:p>
          <a:p>
            <a:r>
              <a:rPr lang="de-DE" dirty="0"/>
              <a:t>Ja, Sie und Ihre Umwelt und auch die Betroffenen werden diese Diagnose immer wieder in Frage stellen. Neu prüfen!</a:t>
            </a:r>
          </a:p>
        </p:txBody>
      </p:sp>
    </p:spTree>
    <p:extLst>
      <p:ext uri="{BB962C8B-B14F-4D97-AF65-F5344CB8AC3E}">
        <p14:creationId xmlns:p14="http://schemas.microsoft.com/office/powerpoint/2010/main" val="1469696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47938B-35F7-10D6-DD93-C6BB96FCE8B3}"/>
              </a:ext>
            </a:extLst>
          </p:cNvPr>
          <p:cNvSpPr>
            <a:spLocks noGrp="1"/>
          </p:cNvSpPr>
          <p:nvPr>
            <p:ph type="title"/>
          </p:nvPr>
        </p:nvSpPr>
        <p:spPr>
          <a:xfrm>
            <a:off x="838200" y="365126"/>
            <a:ext cx="10515600" cy="717716"/>
          </a:xfrm>
        </p:spPr>
        <p:txBody>
          <a:bodyPr/>
          <a:lstStyle/>
          <a:p>
            <a:r>
              <a:rPr lang="de-DE" dirty="0"/>
              <a:t>Kontaktaufnahme	</a:t>
            </a:r>
          </a:p>
        </p:txBody>
      </p:sp>
      <p:sp>
        <p:nvSpPr>
          <p:cNvPr id="3" name="Inhaltsplatzhalter 2">
            <a:extLst>
              <a:ext uri="{FF2B5EF4-FFF2-40B4-BE49-F238E27FC236}">
                <a16:creationId xmlns:a16="http://schemas.microsoft.com/office/drawing/2014/main" id="{48FBCB43-59A7-5BE1-D92B-A8866C99385A}"/>
              </a:ext>
            </a:extLst>
          </p:cNvPr>
          <p:cNvSpPr>
            <a:spLocks noGrp="1"/>
          </p:cNvSpPr>
          <p:nvPr>
            <p:ph idx="1"/>
          </p:nvPr>
        </p:nvSpPr>
        <p:spPr>
          <a:xfrm>
            <a:off x="838200" y="1347538"/>
            <a:ext cx="10515600" cy="4704346"/>
          </a:xfrm>
        </p:spPr>
        <p:txBody>
          <a:bodyPr>
            <a:normAutofit/>
          </a:bodyPr>
          <a:lstStyle/>
          <a:p>
            <a:r>
              <a:rPr lang="de-DE" dirty="0"/>
              <a:t>Jede (Innen)Person ist wichtig! Es gilt, sie kennenzulernen wie jeden anderen Menschen auch.</a:t>
            </a:r>
          </a:p>
          <a:p>
            <a:r>
              <a:rPr lang="de-DE" dirty="0"/>
              <a:t>Ziel ist es, die Interaktion im System zu fördern.</a:t>
            </a:r>
          </a:p>
          <a:p>
            <a:r>
              <a:rPr lang="de-DE" dirty="0"/>
              <a:t>Was mache ich, wenn ich mehr weiß als der meine Kontaktperson, die Alltagsperson?</a:t>
            </a:r>
          </a:p>
          <a:p>
            <a:pPr lvl="1"/>
            <a:r>
              <a:rPr lang="de-DE" dirty="0"/>
              <a:t>Nicht ohne Absprache die Information weitergeben!</a:t>
            </a:r>
          </a:p>
          <a:p>
            <a:pPr lvl="1"/>
            <a:r>
              <a:rPr lang="de-DE" dirty="0"/>
              <a:t>Therapieansätze, die nur mit dem Host sprechen, werden von vielen Betroffenen abgelehnt</a:t>
            </a:r>
          </a:p>
          <a:p>
            <a:r>
              <a:rPr lang="de-DE" dirty="0"/>
              <a:t>Sabotage von innen</a:t>
            </a:r>
          </a:p>
          <a:p>
            <a:pPr lvl="1"/>
            <a:r>
              <a:rPr lang="de-DE" dirty="0"/>
              <a:t>Innenpersonen mit Aufträgen</a:t>
            </a:r>
          </a:p>
          <a:p>
            <a:pPr lvl="1"/>
            <a:r>
              <a:rPr lang="de-DE" dirty="0"/>
              <a:t>An den Glauben gebundene Innenpersonen</a:t>
            </a:r>
          </a:p>
          <a:p>
            <a:endParaRPr lang="de-DE" dirty="0"/>
          </a:p>
        </p:txBody>
      </p:sp>
    </p:spTree>
    <p:extLst>
      <p:ext uri="{BB962C8B-B14F-4D97-AF65-F5344CB8AC3E}">
        <p14:creationId xmlns:p14="http://schemas.microsoft.com/office/powerpoint/2010/main" val="411604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0B36388-1E99-F81B-C316-96F904A2D6B6}"/>
              </a:ext>
            </a:extLst>
          </p:cNvPr>
          <p:cNvSpPr>
            <a:spLocks noGrp="1"/>
          </p:cNvSpPr>
          <p:nvPr>
            <p:ph type="title"/>
          </p:nvPr>
        </p:nvSpPr>
        <p:spPr/>
        <p:txBody>
          <a:bodyPr/>
          <a:lstStyle/>
          <a:p>
            <a:r>
              <a:rPr lang="de-DE" dirty="0"/>
              <a:t>Umgang mit Drohungen und Angst	</a:t>
            </a:r>
          </a:p>
        </p:txBody>
      </p:sp>
      <p:sp>
        <p:nvSpPr>
          <p:cNvPr id="3" name="Inhaltsplatzhalter 2">
            <a:extLst>
              <a:ext uri="{FF2B5EF4-FFF2-40B4-BE49-F238E27FC236}">
                <a16:creationId xmlns:a16="http://schemas.microsoft.com/office/drawing/2014/main" id="{78E75812-932E-E007-1B1E-17010FB2B92A}"/>
              </a:ext>
            </a:extLst>
          </p:cNvPr>
          <p:cNvSpPr>
            <a:spLocks noGrp="1"/>
          </p:cNvSpPr>
          <p:nvPr>
            <p:ph idx="1"/>
          </p:nvPr>
        </p:nvSpPr>
        <p:spPr/>
        <p:txBody>
          <a:bodyPr/>
          <a:lstStyle/>
          <a:p>
            <a:r>
              <a:rPr lang="de-DE" dirty="0"/>
              <a:t>Das gesamte Spektrum der Emotionalität ist möglich und oft wenig gebremst oder differenziert. Blanker Hass kann plötzlich vor Ihnen sitzen.</a:t>
            </a:r>
          </a:p>
          <a:p>
            <a:r>
              <a:rPr lang="de-DE" dirty="0"/>
              <a:t>Nie vergessen: Alle anderen Innenpersonen sind auch noch da!!! Die Differenzierung ist verteilt.</a:t>
            </a:r>
          </a:p>
          <a:p>
            <a:r>
              <a:rPr lang="de-DE" dirty="0"/>
              <a:t>Sie lernen aber auch eigene Gefühle kennen, die Sie sonst selten oder gar nicht haben. Sie brauchen dringend Supervision und am besten ein Team! Bei mir stand in Krisen eine Wache vor der Tür.</a:t>
            </a:r>
          </a:p>
        </p:txBody>
      </p:sp>
    </p:spTree>
    <p:extLst>
      <p:ext uri="{BB962C8B-B14F-4D97-AF65-F5344CB8AC3E}">
        <p14:creationId xmlns:p14="http://schemas.microsoft.com/office/powerpoint/2010/main" val="19117041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E1C95FE-9142-2001-6B79-491FE5054731}"/>
              </a:ext>
            </a:extLst>
          </p:cNvPr>
          <p:cNvSpPr>
            <a:spLocks noGrp="1"/>
          </p:cNvSpPr>
          <p:nvPr>
            <p:ph type="title"/>
          </p:nvPr>
        </p:nvSpPr>
        <p:spPr>
          <a:xfrm>
            <a:off x="838200" y="365125"/>
            <a:ext cx="10515600" cy="946317"/>
          </a:xfrm>
        </p:spPr>
        <p:txBody>
          <a:bodyPr/>
          <a:lstStyle/>
          <a:p>
            <a:r>
              <a:rPr lang="de-DE" dirty="0"/>
              <a:t>Unklare Erinnerungen und Intrusionen</a:t>
            </a:r>
          </a:p>
        </p:txBody>
      </p:sp>
      <p:sp>
        <p:nvSpPr>
          <p:cNvPr id="3" name="Inhaltsplatzhalter 2">
            <a:extLst>
              <a:ext uri="{FF2B5EF4-FFF2-40B4-BE49-F238E27FC236}">
                <a16:creationId xmlns:a16="http://schemas.microsoft.com/office/drawing/2014/main" id="{ACB39967-FDF1-AB6F-4BA2-91913F8691D8}"/>
              </a:ext>
            </a:extLst>
          </p:cNvPr>
          <p:cNvSpPr>
            <a:spLocks noGrp="1"/>
          </p:cNvSpPr>
          <p:nvPr>
            <p:ph idx="1"/>
          </p:nvPr>
        </p:nvSpPr>
        <p:spPr>
          <a:xfrm>
            <a:off x="838200" y="1690688"/>
            <a:ext cx="10515600" cy="4351338"/>
          </a:xfrm>
        </p:spPr>
        <p:txBody>
          <a:bodyPr/>
          <a:lstStyle/>
          <a:p>
            <a:r>
              <a:rPr lang="de-DE" dirty="0"/>
              <a:t>Wir wissen nicht mehr als die Betroffenen!</a:t>
            </a:r>
          </a:p>
          <a:p>
            <a:r>
              <a:rPr lang="de-DE" dirty="0"/>
              <a:t>Wenn Erinnerungen und Intrusionen unklar sind, offen bleiben für jede mögliche Diagnose.</a:t>
            </a:r>
          </a:p>
          <a:p>
            <a:r>
              <a:rPr lang="de-DE" dirty="0"/>
              <a:t>So lange im Gespräch bleiben, bis es zumindest eine klarere Hypothese gibt.</a:t>
            </a:r>
          </a:p>
          <a:p>
            <a:r>
              <a:rPr lang="de-DE" dirty="0"/>
              <a:t>Wahrscheinlich ist der Prozess keine gerade Linie. Darum immer im Austausch bleiben.</a:t>
            </a:r>
          </a:p>
          <a:p>
            <a:r>
              <a:rPr lang="de-DE" dirty="0"/>
              <a:t>Auch für die Patient*innen ist rituelle Gewalt keine schöne Erkenntnis.</a:t>
            </a:r>
          </a:p>
        </p:txBody>
      </p:sp>
    </p:spTree>
    <p:extLst>
      <p:ext uri="{BB962C8B-B14F-4D97-AF65-F5344CB8AC3E}">
        <p14:creationId xmlns:p14="http://schemas.microsoft.com/office/powerpoint/2010/main" val="1846914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BF55AAE-C70C-DA8A-A9E3-3F62E80FE086}"/>
              </a:ext>
            </a:extLst>
          </p:cNvPr>
          <p:cNvSpPr>
            <a:spLocks noGrp="1"/>
          </p:cNvSpPr>
          <p:nvPr>
            <p:ph type="title"/>
          </p:nvPr>
        </p:nvSpPr>
        <p:spPr>
          <a:xfrm>
            <a:off x="838200" y="365126"/>
            <a:ext cx="10515600" cy="753812"/>
          </a:xfrm>
        </p:spPr>
        <p:txBody>
          <a:bodyPr/>
          <a:lstStyle/>
          <a:p>
            <a:r>
              <a:rPr lang="de-DE" dirty="0"/>
              <a:t>Eigener Verdacht</a:t>
            </a:r>
          </a:p>
        </p:txBody>
      </p:sp>
      <p:sp>
        <p:nvSpPr>
          <p:cNvPr id="3" name="Inhaltsplatzhalter 2">
            <a:extLst>
              <a:ext uri="{FF2B5EF4-FFF2-40B4-BE49-F238E27FC236}">
                <a16:creationId xmlns:a16="http://schemas.microsoft.com/office/drawing/2014/main" id="{63FA9511-CDED-3DB2-AC6F-9A28A043626B}"/>
              </a:ext>
            </a:extLst>
          </p:cNvPr>
          <p:cNvSpPr>
            <a:spLocks noGrp="1"/>
          </p:cNvSpPr>
          <p:nvPr>
            <p:ph idx="1"/>
          </p:nvPr>
        </p:nvSpPr>
        <p:spPr>
          <a:xfrm>
            <a:off x="838200" y="1356392"/>
            <a:ext cx="10515600" cy="4843189"/>
          </a:xfrm>
        </p:spPr>
        <p:txBody>
          <a:bodyPr>
            <a:normAutofit/>
          </a:bodyPr>
          <a:lstStyle/>
          <a:p>
            <a:r>
              <a:rPr lang="de-DE" dirty="0"/>
              <a:t>Zunächst in die Supervision bringen.</a:t>
            </a:r>
          </a:p>
          <a:p>
            <a:r>
              <a:rPr lang="de-DE" dirty="0"/>
              <a:t>Wertschätzend und ergebnisoffen in Kontakt gehen:</a:t>
            </a:r>
          </a:p>
          <a:p>
            <a:pPr lvl="1"/>
            <a:r>
              <a:rPr lang="de-DE" dirty="0"/>
              <a:t>Wissen Sie eigentlich, worüber wir gerade gesprochen haben?</a:t>
            </a:r>
          </a:p>
          <a:p>
            <a:pPr lvl="1"/>
            <a:r>
              <a:rPr lang="de-DE" dirty="0"/>
              <a:t>Manchmal fühlt es sich so an, als würde ich mit zwei verschiedenen Menschen sprechen.</a:t>
            </a:r>
          </a:p>
          <a:p>
            <a:pPr lvl="1"/>
            <a:r>
              <a:rPr lang="de-DE" dirty="0"/>
              <a:t>Abwehr ernst nehmen. Es kann ganz andere Ursachen für die Symptomatik geben</a:t>
            </a:r>
          </a:p>
          <a:p>
            <a:r>
              <a:rPr lang="de-DE" dirty="0"/>
              <a:t>Es geht dabei nur um die Diagnose dissoziative Identitätsstörung.</a:t>
            </a:r>
          </a:p>
          <a:p>
            <a:r>
              <a:rPr lang="de-DE" dirty="0"/>
              <a:t>Niemals Erinnerungen vorgeben!</a:t>
            </a:r>
          </a:p>
          <a:p>
            <a:r>
              <a:rPr lang="de-DE" dirty="0"/>
              <a:t>Wenn es der richtige Zeitpunkt ist, werden Innenpersonen sich zeigen und erzählen.</a:t>
            </a:r>
          </a:p>
          <a:p>
            <a:endParaRPr lang="de-DE" dirty="0"/>
          </a:p>
        </p:txBody>
      </p:sp>
    </p:spTree>
    <p:extLst>
      <p:ext uri="{BB962C8B-B14F-4D97-AF65-F5344CB8AC3E}">
        <p14:creationId xmlns:p14="http://schemas.microsoft.com/office/powerpoint/2010/main" val="1465624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0A136C-AA60-E5CA-0AB7-46E3BA9905CB}"/>
              </a:ext>
            </a:extLst>
          </p:cNvPr>
          <p:cNvSpPr>
            <a:spLocks noGrp="1"/>
          </p:cNvSpPr>
          <p:nvPr>
            <p:ph type="title"/>
          </p:nvPr>
        </p:nvSpPr>
        <p:spPr>
          <a:xfrm>
            <a:off x="838200" y="365125"/>
            <a:ext cx="10515600" cy="777875"/>
          </a:xfrm>
        </p:spPr>
        <p:txBody>
          <a:bodyPr/>
          <a:lstStyle/>
          <a:p>
            <a:r>
              <a:rPr lang="de-DE" dirty="0"/>
              <a:t>Zeit und Verstehen</a:t>
            </a:r>
          </a:p>
        </p:txBody>
      </p:sp>
      <p:sp>
        <p:nvSpPr>
          <p:cNvPr id="3" name="Inhaltsplatzhalter 2">
            <a:extLst>
              <a:ext uri="{FF2B5EF4-FFF2-40B4-BE49-F238E27FC236}">
                <a16:creationId xmlns:a16="http://schemas.microsoft.com/office/drawing/2014/main" id="{1D38E7FB-1E67-2777-E81C-38D531B2E461}"/>
              </a:ext>
            </a:extLst>
          </p:cNvPr>
          <p:cNvSpPr>
            <a:spLocks noGrp="1"/>
          </p:cNvSpPr>
          <p:nvPr>
            <p:ph idx="1"/>
          </p:nvPr>
        </p:nvSpPr>
        <p:spPr>
          <a:xfrm>
            <a:off x="838200" y="1512804"/>
            <a:ext cx="10515600" cy="4351338"/>
          </a:xfrm>
        </p:spPr>
        <p:txBody>
          <a:bodyPr/>
          <a:lstStyle/>
          <a:p>
            <a:r>
              <a:rPr lang="de-DE" dirty="0"/>
              <a:t>Ritueller Missbrauch ist ein Verbrechen, keine Diagnose!</a:t>
            </a:r>
          </a:p>
          <a:p>
            <a:r>
              <a:rPr lang="de-DE" dirty="0"/>
              <a:t>Wir sehen nur die Folgen der Gewalt.</a:t>
            </a:r>
          </a:p>
          <a:p>
            <a:r>
              <a:rPr lang="de-DE" dirty="0"/>
              <a:t>Wir brauchen Zeit!</a:t>
            </a:r>
          </a:p>
          <a:p>
            <a:r>
              <a:rPr lang="de-DE" dirty="0"/>
              <a:t>Unser Ziel muss es sein, die Betroffenen zu verstehen in ihrem inneren Lösungsweg für das unaushaltbare Verbrechen. </a:t>
            </a:r>
          </a:p>
          <a:p>
            <a:r>
              <a:rPr lang="de-DE" dirty="0"/>
              <a:t>Das Tempo der Veränderung müssen sie selbst bestimmen können. Sie müssen es auch aushalten und überleben.</a:t>
            </a:r>
          </a:p>
          <a:p>
            <a:r>
              <a:rPr lang="de-DE" dirty="0"/>
              <a:t>Es gibt nicht das Ziel, eine Person zu werden, sondern so viel Kommunikation wie machbar möglich zu machen.</a:t>
            </a:r>
          </a:p>
        </p:txBody>
      </p:sp>
    </p:spTree>
    <p:extLst>
      <p:ext uri="{BB962C8B-B14F-4D97-AF65-F5344CB8AC3E}">
        <p14:creationId xmlns:p14="http://schemas.microsoft.com/office/powerpoint/2010/main" val="1613882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488</Words>
  <Application>Microsoft Office PowerPoint</Application>
  <PresentationFormat>Breitbild</PresentationFormat>
  <Paragraphs>44</Paragraphs>
  <Slides>7</Slides>
  <Notes>0</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7</vt:i4>
      </vt:variant>
    </vt:vector>
  </HeadingPairs>
  <TitlesOfParts>
    <vt:vector size="11" baseType="lpstr">
      <vt:lpstr>Arial</vt:lpstr>
      <vt:lpstr>Calibri</vt:lpstr>
      <vt:lpstr>Calibri Light</vt:lpstr>
      <vt:lpstr>Office</vt:lpstr>
      <vt:lpstr>Psychotherapie nach  ritueller Gewalt</vt:lpstr>
      <vt:lpstr>Das Unglaubliche glauben </vt:lpstr>
      <vt:lpstr>Kontaktaufnahme </vt:lpstr>
      <vt:lpstr>Umgang mit Drohungen und Angst </vt:lpstr>
      <vt:lpstr>Unklare Erinnerungen und Intrusionen</vt:lpstr>
      <vt:lpstr>Eigener Verdacht</vt:lpstr>
      <vt:lpstr>Zeit und Verstehen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Psychotherapie nach  ritueller Gewalt</dc:title>
  <dc:creator>Monika Bormann</dc:creator>
  <cp:lastModifiedBy>Monika Bormann</cp:lastModifiedBy>
  <cp:revision>3</cp:revision>
  <dcterms:created xsi:type="dcterms:W3CDTF">2023-11-04T07:32:00Z</dcterms:created>
  <dcterms:modified xsi:type="dcterms:W3CDTF">2023-11-12T16:42:27Z</dcterms:modified>
</cp:coreProperties>
</file>