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59" r:id="rId6"/>
    <p:sldId id="260" r:id="rId7"/>
    <p:sldId id="274" r:id="rId8"/>
    <p:sldId id="275" r:id="rId9"/>
    <p:sldId id="264" r:id="rId10"/>
    <p:sldId id="267" r:id="rId11"/>
    <p:sldId id="276" r:id="rId12"/>
    <p:sldId id="277" r:id="rId13"/>
    <p:sldId id="261" r:id="rId14"/>
    <p:sldId id="262" r:id="rId15"/>
    <p:sldId id="263"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53"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78CF7-9C15-82A9-C007-65610F186F0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DA8AC29-E024-77B8-1DAA-963A1C52C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716825D9-8BFF-26F2-6EF2-56D4D06983F6}"/>
              </a:ext>
            </a:extLst>
          </p:cNvPr>
          <p:cNvPicPr>
            <a:picLocks noChangeAspect="1"/>
          </p:cNvPicPr>
          <p:nvPr userDrawn="1"/>
        </p:nvPicPr>
        <p:blipFill>
          <a:blip r:embed="rId2"/>
          <a:stretch>
            <a:fillRect/>
          </a:stretch>
        </p:blipFill>
        <p:spPr>
          <a:xfrm>
            <a:off x="401088" y="5937376"/>
            <a:ext cx="2871465" cy="676715"/>
          </a:xfrm>
          <a:prstGeom prst="rect">
            <a:avLst/>
          </a:prstGeom>
        </p:spPr>
      </p:pic>
      <p:pic>
        <p:nvPicPr>
          <p:cNvPr id="8" name="Grafik 7">
            <a:extLst>
              <a:ext uri="{FF2B5EF4-FFF2-40B4-BE49-F238E27FC236}">
                <a16:creationId xmlns:a16="http://schemas.microsoft.com/office/drawing/2014/main" id="{6633F79D-80AD-47C6-402D-71749220D3C7}"/>
              </a:ext>
            </a:extLst>
          </p:cNvPr>
          <p:cNvPicPr>
            <a:picLocks noChangeAspect="1"/>
          </p:cNvPicPr>
          <p:nvPr userDrawn="1"/>
        </p:nvPicPr>
        <p:blipFill>
          <a:blip r:embed="rId3"/>
          <a:stretch>
            <a:fillRect/>
          </a:stretch>
        </p:blipFill>
        <p:spPr>
          <a:xfrm>
            <a:off x="9766865" y="5797157"/>
            <a:ext cx="2024047" cy="957155"/>
          </a:xfrm>
          <a:prstGeom prst="rect">
            <a:avLst/>
          </a:prstGeom>
        </p:spPr>
      </p:pic>
    </p:spTree>
    <p:extLst>
      <p:ext uri="{BB962C8B-B14F-4D97-AF65-F5344CB8AC3E}">
        <p14:creationId xmlns:p14="http://schemas.microsoft.com/office/powerpoint/2010/main" val="3197032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9389B-0BE4-03B0-FFF9-B426C1A778E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625F965-B4FA-E7D7-0F5B-C4435B045CB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9500D9-1BC1-ADE7-A223-D4B17332B3FA}"/>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5" name="Fußzeilenplatzhalter 4">
            <a:extLst>
              <a:ext uri="{FF2B5EF4-FFF2-40B4-BE49-F238E27FC236}">
                <a16:creationId xmlns:a16="http://schemas.microsoft.com/office/drawing/2014/main" id="{ECCE45E3-877D-93DF-ABB2-E34DED71B80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263F0-3A3A-31CA-98E8-89184221C9D8}"/>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106558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9674D31-08D3-98E8-0B2A-60A582D8E1C9}"/>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749934D-8EA1-62C4-A976-197AA6DA520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20C30E8-2D4B-76C4-04BC-607864C7E4CD}"/>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5" name="Fußzeilenplatzhalter 4">
            <a:extLst>
              <a:ext uri="{FF2B5EF4-FFF2-40B4-BE49-F238E27FC236}">
                <a16:creationId xmlns:a16="http://schemas.microsoft.com/office/drawing/2014/main" id="{57B67D79-8FAA-AFE6-8696-FBDCCD00B6B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D91FDC-C9F5-F729-4435-35E92164CECF}"/>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241114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AED95E-BA18-2DBC-C370-F4F8314F9D2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7A50865-9056-4D70-0C45-9EDA45EC4DC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Grafik 8">
            <a:extLst>
              <a:ext uri="{FF2B5EF4-FFF2-40B4-BE49-F238E27FC236}">
                <a16:creationId xmlns:a16="http://schemas.microsoft.com/office/drawing/2014/main" id="{52558678-FCC5-3D64-05DA-566B84B9FA0F}"/>
              </a:ext>
            </a:extLst>
          </p:cNvPr>
          <p:cNvPicPr>
            <a:picLocks noChangeAspect="1"/>
          </p:cNvPicPr>
          <p:nvPr userDrawn="1"/>
        </p:nvPicPr>
        <p:blipFill>
          <a:blip r:embed="rId2"/>
          <a:stretch>
            <a:fillRect/>
          </a:stretch>
        </p:blipFill>
        <p:spPr>
          <a:xfrm>
            <a:off x="677814" y="6093870"/>
            <a:ext cx="2871465" cy="676715"/>
          </a:xfrm>
          <a:prstGeom prst="rect">
            <a:avLst/>
          </a:prstGeom>
        </p:spPr>
      </p:pic>
      <p:pic>
        <p:nvPicPr>
          <p:cNvPr id="10" name="Grafik 9">
            <a:extLst>
              <a:ext uri="{FF2B5EF4-FFF2-40B4-BE49-F238E27FC236}">
                <a16:creationId xmlns:a16="http://schemas.microsoft.com/office/drawing/2014/main" id="{77F7DF23-3D9B-88A4-44D5-6884A38CBA8E}"/>
              </a:ext>
            </a:extLst>
          </p:cNvPr>
          <p:cNvPicPr>
            <a:picLocks noChangeAspect="1"/>
          </p:cNvPicPr>
          <p:nvPr userDrawn="1"/>
        </p:nvPicPr>
        <p:blipFill>
          <a:blip r:embed="rId3"/>
          <a:stretch>
            <a:fillRect/>
          </a:stretch>
        </p:blipFill>
        <p:spPr>
          <a:xfrm>
            <a:off x="9752229" y="6093870"/>
            <a:ext cx="1761957" cy="833215"/>
          </a:xfrm>
          <a:prstGeom prst="rect">
            <a:avLst/>
          </a:prstGeom>
        </p:spPr>
      </p:pic>
    </p:spTree>
    <p:extLst>
      <p:ext uri="{BB962C8B-B14F-4D97-AF65-F5344CB8AC3E}">
        <p14:creationId xmlns:p14="http://schemas.microsoft.com/office/powerpoint/2010/main" val="332124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7A8EFA-7CD3-7277-342A-6046413D1BD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9635842-367E-496D-0F12-142A20EA25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820E58A-2CC1-1D87-5375-518414B07FA9}"/>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5" name="Fußzeilenplatzhalter 4">
            <a:extLst>
              <a:ext uri="{FF2B5EF4-FFF2-40B4-BE49-F238E27FC236}">
                <a16:creationId xmlns:a16="http://schemas.microsoft.com/office/drawing/2014/main" id="{1338ECAD-D5DD-6ED8-4385-3464F83C5EB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002E2A5-A0BC-0413-F037-1C8A6F9BBA86}"/>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37303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E568A6-C548-0B6A-D26F-5ECA72A6F83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408C03C-EA00-002B-D446-34C496CEB6C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E8EA937-240A-7995-4EF7-2F3BB4889F9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9E3E498-A960-6AEE-9EBF-BE09B013C80C}"/>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6" name="Fußzeilenplatzhalter 5">
            <a:extLst>
              <a:ext uri="{FF2B5EF4-FFF2-40B4-BE49-F238E27FC236}">
                <a16:creationId xmlns:a16="http://schemas.microsoft.com/office/drawing/2014/main" id="{9F9CABEA-50A4-0C62-0551-7C0909EC35E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E81C650-C77D-6BB2-D03F-FBAAFBDAEDF0}"/>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1656535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9211E-A91A-EA84-2DFA-8113F3511F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7E5A9C3-D51C-D79D-0287-AC2317D268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DEB6A19-6616-789F-0F23-1100D1B80F8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DF97EA2-C082-52E6-5E04-B3A52C0884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4301906-1E86-6308-A21F-171C3019EDDC}"/>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084287B-E309-FF22-7350-C9751FA3F1FA}"/>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8" name="Fußzeilenplatzhalter 7">
            <a:extLst>
              <a:ext uri="{FF2B5EF4-FFF2-40B4-BE49-F238E27FC236}">
                <a16:creationId xmlns:a16="http://schemas.microsoft.com/office/drawing/2014/main" id="{F36F37E9-6AE1-7A1F-0C90-274EA0450C9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9528407-42BB-8B50-80D8-504E402119FA}"/>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129251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AEDD1E-6D5A-2C4F-C997-ABB6360410F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0B91164-A731-B4A6-34D7-AE6DF16CAA9B}"/>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4" name="Fußzeilenplatzhalter 3">
            <a:extLst>
              <a:ext uri="{FF2B5EF4-FFF2-40B4-BE49-F238E27FC236}">
                <a16:creationId xmlns:a16="http://schemas.microsoft.com/office/drawing/2014/main" id="{96C4CDCA-DD20-F9FB-1AA8-FD1A16C35E5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01212AF-E863-2F71-8710-DB3CD0F1DCD5}"/>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4208182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EC1E3CA-58B3-F999-1FEC-FDA61269685C}"/>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3" name="Fußzeilenplatzhalter 2">
            <a:extLst>
              <a:ext uri="{FF2B5EF4-FFF2-40B4-BE49-F238E27FC236}">
                <a16:creationId xmlns:a16="http://schemas.microsoft.com/office/drawing/2014/main" id="{943263A3-10F6-ED8E-5F7F-A85BB35E0CA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C9A0FF9-263C-25AD-DB28-DF3767DE2F76}"/>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47317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1B5C0-7454-FBFE-3A26-B6FBE7ADB71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D14A9E5D-135F-5A82-6947-613600766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3DD4ED0-2B6F-1EA1-FB5B-CB0845875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2D3BED-C834-C68A-56FF-C96A54888FAD}"/>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6" name="Fußzeilenplatzhalter 5">
            <a:extLst>
              <a:ext uri="{FF2B5EF4-FFF2-40B4-BE49-F238E27FC236}">
                <a16:creationId xmlns:a16="http://schemas.microsoft.com/office/drawing/2014/main" id="{C305B946-9129-98E3-07FC-E816E6A35B6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AF90BAE-121E-CBB8-68E3-80CE5F5A9A36}"/>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1855856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6E7712-82C5-81C7-1BC2-A10A083EF85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428A844-CC25-11FF-CDAF-C1BFD34DF0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CC71D7B-E681-E599-EC2B-A84B1AF6AD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3D30639-7981-22A1-A4B0-DBE1B05E15E9}"/>
              </a:ext>
            </a:extLst>
          </p:cNvPr>
          <p:cNvSpPr>
            <a:spLocks noGrp="1"/>
          </p:cNvSpPr>
          <p:nvPr>
            <p:ph type="dt" sz="half" idx="10"/>
          </p:nvPr>
        </p:nvSpPr>
        <p:spPr/>
        <p:txBody>
          <a:bodyPr/>
          <a:lstStyle/>
          <a:p>
            <a:fld id="{2C87DF87-B142-49CE-A590-A5D3FD1780E7}" type="datetimeFigureOut">
              <a:rPr lang="de-DE" smtClean="0"/>
              <a:t>18.11.2023</a:t>
            </a:fld>
            <a:endParaRPr lang="de-DE"/>
          </a:p>
        </p:txBody>
      </p:sp>
      <p:sp>
        <p:nvSpPr>
          <p:cNvPr id="6" name="Fußzeilenplatzhalter 5">
            <a:extLst>
              <a:ext uri="{FF2B5EF4-FFF2-40B4-BE49-F238E27FC236}">
                <a16:creationId xmlns:a16="http://schemas.microsoft.com/office/drawing/2014/main" id="{9FF5D23D-A9AF-015B-2398-82AB51476F8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5A51C4-7A93-74D0-3FDE-74ABED8F5392}"/>
              </a:ext>
            </a:extLst>
          </p:cNvPr>
          <p:cNvSpPr>
            <a:spLocks noGrp="1"/>
          </p:cNvSpPr>
          <p:nvPr>
            <p:ph type="sldNum" sz="quarter" idx="12"/>
          </p:nvPr>
        </p:nvSpPr>
        <p:spPr/>
        <p:txBody>
          <a:bodyPr/>
          <a:lstStyle/>
          <a:p>
            <a:fld id="{96BE2DD6-3DB5-422F-9D56-BA5A9AC649CD}" type="slidenum">
              <a:rPr lang="de-DE" smtClean="0"/>
              <a:t>‹Nr.›</a:t>
            </a:fld>
            <a:endParaRPr lang="de-DE"/>
          </a:p>
        </p:txBody>
      </p:sp>
    </p:spTree>
    <p:extLst>
      <p:ext uri="{BB962C8B-B14F-4D97-AF65-F5344CB8AC3E}">
        <p14:creationId xmlns:p14="http://schemas.microsoft.com/office/powerpoint/2010/main" val="31515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9FCB045-FEB5-E295-CC4D-9B4217261C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D31F08E-3099-B202-0E57-BA8F5B8978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198C403-1248-EE6E-76D4-6E0BD2E24F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7DF87-B142-49CE-A590-A5D3FD1780E7}" type="datetimeFigureOut">
              <a:rPr lang="de-DE" smtClean="0"/>
              <a:t>18.11.2023</a:t>
            </a:fld>
            <a:endParaRPr lang="de-DE"/>
          </a:p>
        </p:txBody>
      </p:sp>
      <p:sp>
        <p:nvSpPr>
          <p:cNvPr id="5" name="Fußzeilenplatzhalter 4">
            <a:extLst>
              <a:ext uri="{FF2B5EF4-FFF2-40B4-BE49-F238E27FC236}">
                <a16:creationId xmlns:a16="http://schemas.microsoft.com/office/drawing/2014/main" id="{1F5F86A5-A4F9-5AB3-CAE1-95904D338C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33AA8C5-5329-9E14-BDB4-51AD631467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2DD6-3DB5-422F-9D56-BA5A9AC649CD}" type="slidenum">
              <a:rPr lang="de-DE" smtClean="0"/>
              <a:t>‹Nr.›</a:t>
            </a:fld>
            <a:endParaRPr lang="de-DE"/>
          </a:p>
        </p:txBody>
      </p:sp>
    </p:spTree>
    <p:extLst>
      <p:ext uri="{BB962C8B-B14F-4D97-AF65-F5344CB8AC3E}">
        <p14:creationId xmlns:p14="http://schemas.microsoft.com/office/powerpoint/2010/main" val="4139030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19A53B-6B3D-D41E-DBDD-80AA350D59F1}"/>
              </a:ext>
            </a:extLst>
          </p:cNvPr>
          <p:cNvSpPr>
            <a:spLocks noGrp="1"/>
          </p:cNvSpPr>
          <p:nvPr>
            <p:ph type="ctrTitle"/>
          </p:nvPr>
        </p:nvSpPr>
        <p:spPr/>
        <p:txBody>
          <a:bodyPr>
            <a:normAutofit/>
          </a:bodyPr>
          <a:lstStyle/>
          <a:p>
            <a:r>
              <a:rPr lang="de-DE" dirty="0"/>
              <a:t>Rituelle Gewalt -</a:t>
            </a:r>
            <a:br>
              <a:rPr lang="de-DE" dirty="0"/>
            </a:br>
            <a:r>
              <a:rPr lang="de-DE" sz="4400" dirty="0"/>
              <a:t>auch mit satanischem Hintergrund</a:t>
            </a:r>
          </a:p>
        </p:txBody>
      </p:sp>
      <p:sp>
        <p:nvSpPr>
          <p:cNvPr id="3" name="Untertitel 2">
            <a:extLst>
              <a:ext uri="{FF2B5EF4-FFF2-40B4-BE49-F238E27FC236}">
                <a16:creationId xmlns:a16="http://schemas.microsoft.com/office/drawing/2014/main" id="{2E27B770-497D-690D-8A10-B6B4D1F9C258}"/>
              </a:ext>
            </a:extLst>
          </p:cNvPr>
          <p:cNvSpPr>
            <a:spLocks noGrp="1"/>
          </p:cNvSpPr>
          <p:nvPr>
            <p:ph type="subTitle" idx="1"/>
          </p:nvPr>
        </p:nvSpPr>
        <p:spPr>
          <a:xfrm>
            <a:off x="1524000" y="4793672"/>
            <a:ext cx="9144000" cy="464127"/>
          </a:xfrm>
        </p:spPr>
        <p:txBody>
          <a:bodyPr/>
          <a:lstStyle/>
          <a:p>
            <a:r>
              <a:rPr lang="de-DE" dirty="0"/>
              <a:t>Monika Bormann, Bochum</a:t>
            </a:r>
          </a:p>
        </p:txBody>
      </p:sp>
    </p:spTree>
    <p:extLst>
      <p:ext uri="{BB962C8B-B14F-4D97-AF65-F5344CB8AC3E}">
        <p14:creationId xmlns:p14="http://schemas.microsoft.com/office/powerpoint/2010/main" val="237890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730DEA-B889-B6FD-D397-177907F7BDC3}"/>
              </a:ext>
            </a:extLst>
          </p:cNvPr>
          <p:cNvSpPr>
            <a:spLocks noGrp="1"/>
          </p:cNvSpPr>
          <p:nvPr>
            <p:ph type="title"/>
          </p:nvPr>
        </p:nvSpPr>
        <p:spPr>
          <a:xfrm>
            <a:off x="838200" y="365126"/>
            <a:ext cx="10515600" cy="850064"/>
          </a:xfrm>
        </p:spPr>
        <p:txBody>
          <a:bodyPr/>
          <a:lstStyle/>
          <a:p>
            <a:r>
              <a:rPr lang="de-DE" dirty="0"/>
              <a:t>Soziale und emotionale Täuschungen</a:t>
            </a:r>
          </a:p>
        </p:txBody>
      </p:sp>
      <p:sp>
        <p:nvSpPr>
          <p:cNvPr id="3" name="Inhaltsplatzhalter 2">
            <a:extLst>
              <a:ext uri="{FF2B5EF4-FFF2-40B4-BE49-F238E27FC236}">
                <a16:creationId xmlns:a16="http://schemas.microsoft.com/office/drawing/2014/main" id="{251792C5-F56E-1170-B784-F230F51B098F}"/>
              </a:ext>
            </a:extLst>
          </p:cNvPr>
          <p:cNvSpPr>
            <a:spLocks noGrp="1"/>
          </p:cNvSpPr>
          <p:nvPr>
            <p:ph idx="1"/>
          </p:nvPr>
        </p:nvSpPr>
        <p:spPr>
          <a:xfrm>
            <a:off x="838200" y="1424155"/>
            <a:ext cx="10772274" cy="4387098"/>
          </a:xfrm>
        </p:spPr>
        <p:txBody>
          <a:bodyPr>
            <a:normAutofit/>
          </a:bodyPr>
          <a:lstStyle/>
          <a:p>
            <a:r>
              <a:rPr lang="de-DE" dirty="0"/>
              <a:t>Flüssigkeitsmenge in verschiedenen Gläsern (kognitive Entwicklung)</a:t>
            </a:r>
          </a:p>
          <a:p>
            <a:r>
              <a:rPr lang="de-DE" dirty="0"/>
              <a:t>Münztäuschung (Armut)</a:t>
            </a:r>
          </a:p>
          <a:p>
            <a:r>
              <a:rPr lang="de-DE" dirty="0"/>
              <a:t>Größentäuschung bei Bedrohung </a:t>
            </a:r>
          </a:p>
          <a:p>
            <a:r>
              <a:rPr lang="de-DE" dirty="0"/>
              <a:t>Erinnerung nach Gleichheit und Besonderheit (2 Menschen erzählen von einem Urlaub)</a:t>
            </a:r>
          </a:p>
          <a:p>
            <a:r>
              <a:rPr lang="de-DE" dirty="0"/>
              <a:t>Traumatische Wahrnehmungsverzerrung</a:t>
            </a:r>
          </a:p>
          <a:p>
            <a:pPr lvl="1"/>
            <a:r>
              <a:rPr lang="de-DE" dirty="0"/>
              <a:t>… Hirnphysiologische Notfallmechanismen (Hirnblockaden, Zeitverzerrungen...)</a:t>
            </a:r>
          </a:p>
          <a:p>
            <a:pPr marL="457200" lvl="1" indent="0">
              <a:buNone/>
            </a:pPr>
            <a:endParaRPr lang="de-DE" dirty="0"/>
          </a:p>
          <a:p>
            <a:r>
              <a:rPr lang="de-DE" dirty="0"/>
              <a:t>Warum sind wir uns so sicher in unserer Kommunikation?</a:t>
            </a:r>
          </a:p>
        </p:txBody>
      </p:sp>
    </p:spTree>
    <p:extLst>
      <p:ext uri="{BB962C8B-B14F-4D97-AF65-F5344CB8AC3E}">
        <p14:creationId xmlns:p14="http://schemas.microsoft.com/office/powerpoint/2010/main" val="192697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B8737A-5AC3-2EBA-1B16-43BA4D0EE13C}"/>
              </a:ext>
            </a:extLst>
          </p:cNvPr>
          <p:cNvSpPr>
            <a:spLocks noGrp="1"/>
          </p:cNvSpPr>
          <p:nvPr>
            <p:ph type="title"/>
          </p:nvPr>
        </p:nvSpPr>
        <p:spPr/>
        <p:txBody>
          <a:bodyPr/>
          <a:lstStyle/>
          <a:p>
            <a:r>
              <a:rPr lang="de-DE" dirty="0" err="1"/>
              <a:t>False</a:t>
            </a:r>
            <a:r>
              <a:rPr lang="de-DE" dirty="0"/>
              <a:t> </a:t>
            </a:r>
            <a:r>
              <a:rPr lang="de-DE" dirty="0" err="1"/>
              <a:t>memory</a:t>
            </a:r>
            <a:r>
              <a:rPr lang="de-DE" dirty="0"/>
              <a:t> - Gedächtnisfehler</a:t>
            </a:r>
          </a:p>
        </p:txBody>
      </p:sp>
      <p:sp>
        <p:nvSpPr>
          <p:cNvPr id="3" name="Inhaltsplatzhalter 2">
            <a:extLst>
              <a:ext uri="{FF2B5EF4-FFF2-40B4-BE49-F238E27FC236}">
                <a16:creationId xmlns:a16="http://schemas.microsoft.com/office/drawing/2014/main" id="{D561A8A8-6C55-8824-5B68-DE2B3B2C4929}"/>
              </a:ext>
            </a:extLst>
          </p:cNvPr>
          <p:cNvSpPr>
            <a:spLocks noGrp="1"/>
          </p:cNvSpPr>
          <p:nvPr>
            <p:ph idx="1"/>
          </p:nvPr>
        </p:nvSpPr>
        <p:spPr/>
        <p:txBody>
          <a:bodyPr/>
          <a:lstStyle/>
          <a:p>
            <a:pPr lvl="1"/>
            <a:r>
              <a:rPr lang="de-DE" dirty="0"/>
              <a:t>Gedächtnis:</a:t>
            </a:r>
          </a:p>
          <a:p>
            <a:pPr lvl="2"/>
            <a:r>
              <a:rPr lang="de-DE" dirty="0"/>
              <a:t>Speichert das Wahrgenommene in verschiedenen Sinneskanälen</a:t>
            </a:r>
          </a:p>
          <a:p>
            <a:pPr lvl="2"/>
            <a:r>
              <a:rPr lang="de-DE" dirty="0"/>
              <a:t>Speichert in unterschiedlichen Zeiteinheiten (Kurz- und Langzeitgedächtnis)</a:t>
            </a:r>
          </a:p>
          <a:p>
            <a:pPr lvl="2"/>
            <a:r>
              <a:rPr lang="de-DE" dirty="0"/>
              <a:t>Bedeutung der Gegenwart für das Erinnerte (Prüfungsangst, Wortfindungsschwierigkeiten durch Alterungsprozesse, Auslöser wie Gesprächsthemen, Filme, Bilder, Gerüche…)</a:t>
            </a:r>
          </a:p>
          <a:p>
            <a:pPr marL="0" indent="0">
              <a:buNone/>
            </a:pPr>
            <a:endParaRPr lang="de-DE" dirty="0"/>
          </a:p>
        </p:txBody>
      </p:sp>
    </p:spTree>
    <p:extLst>
      <p:ext uri="{BB962C8B-B14F-4D97-AF65-F5344CB8AC3E}">
        <p14:creationId xmlns:p14="http://schemas.microsoft.com/office/powerpoint/2010/main" val="941217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AEF2B-905B-9C90-0126-7AAD87D8CBFE}"/>
              </a:ext>
            </a:extLst>
          </p:cNvPr>
          <p:cNvSpPr>
            <a:spLocks noGrp="1"/>
          </p:cNvSpPr>
          <p:nvPr>
            <p:ph type="title"/>
          </p:nvPr>
        </p:nvSpPr>
        <p:spPr/>
        <p:txBody>
          <a:bodyPr/>
          <a:lstStyle/>
          <a:p>
            <a:r>
              <a:rPr lang="de-DE" dirty="0" err="1"/>
              <a:t>False</a:t>
            </a:r>
            <a:r>
              <a:rPr lang="de-DE" dirty="0"/>
              <a:t> </a:t>
            </a:r>
            <a:r>
              <a:rPr lang="de-DE" dirty="0" err="1"/>
              <a:t>memory</a:t>
            </a:r>
            <a:r>
              <a:rPr lang="de-DE" dirty="0"/>
              <a:t> - Suggestion</a:t>
            </a:r>
          </a:p>
        </p:txBody>
      </p:sp>
      <p:sp>
        <p:nvSpPr>
          <p:cNvPr id="3" name="Inhaltsplatzhalter 2">
            <a:extLst>
              <a:ext uri="{FF2B5EF4-FFF2-40B4-BE49-F238E27FC236}">
                <a16:creationId xmlns:a16="http://schemas.microsoft.com/office/drawing/2014/main" id="{1D16B034-11E3-1405-3988-4F55472CA299}"/>
              </a:ext>
            </a:extLst>
          </p:cNvPr>
          <p:cNvSpPr>
            <a:spLocks noGrp="1"/>
          </p:cNvSpPr>
          <p:nvPr>
            <p:ph idx="1"/>
          </p:nvPr>
        </p:nvSpPr>
        <p:spPr/>
        <p:txBody>
          <a:bodyPr/>
          <a:lstStyle/>
          <a:p>
            <a:r>
              <a:rPr lang="de-DE" dirty="0"/>
              <a:t>Suggestion ist möglich.</a:t>
            </a:r>
          </a:p>
          <a:p>
            <a:pPr lvl="1"/>
            <a:r>
              <a:rPr lang="de-DE" dirty="0"/>
              <a:t>Schon in der Wahrnehmung</a:t>
            </a:r>
          </a:p>
          <a:p>
            <a:pPr lvl="1"/>
            <a:r>
              <a:rPr lang="de-DE" dirty="0"/>
              <a:t>Im Gedächtnis</a:t>
            </a:r>
          </a:p>
          <a:p>
            <a:r>
              <a:rPr lang="de-DE" dirty="0"/>
              <a:t>Suggestibilität ist interindividuell verschieden.</a:t>
            </a:r>
          </a:p>
          <a:p>
            <a:r>
              <a:rPr lang="de-DE" dirty="0"/>
              <a:t>Wir wissen nicht, was suggeriert werden kann.</a:t>
            </a:r>
          </a:p>
          <a:p>
            <a:r>
              <a:rPr lang="de-DE" dirty="0"/>
              <a:t>Wir können nicht erkennen, was suggeriert worden ist.</a:t>
            </a:r>
          </a:p>
          <a:p>
            <a:r>
              <a:rPr lang="de-DE" dirty="0"/>
              <a:t>Wir können nur die </a:t>
            </a:r>
            <a:r>
              <a:rPr lang="de-DE" dirty="0" err="1"/>
              <a:t>Erlebnisbasiertheit</a:t>
            </a:r>
            <a:r>
              <a:rPr lang="de-DE" dirty="0"/>
              <a:t> der Aussagen anzweifeln.</a:t>
            </a:r>
          </a:p>
          <a:p>
            <a:pPr lvl="1"/>
            <a:r>
              <a:rPr lang="de-DE" dirty="0"/>
              <a:t>In aussagepsychologischen Untersuchungen wird die Aussageentstehungsgeschichte auf mögliche Suggestion geprüft.</a:t>
            </a:r>
          </a:p>
        </p:txBody>
      </p:sp>
    </p:spTree>
    <p:extLst>
      <p:ext uri="{BB962C8B-B14F-4D97-AF65-F5344CB8AC3E}">
        <p14:creationId xmlns:p14="http://schemas.microsoft.com/office/powerpoint/2010/main" val="1497151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35A36F-160D-099E-EE85-861C2063CAF0}"/>
              </a:ext>
            </a:extLst>
          </p:cNvPr>
          <p:cNvSpPr>
            <a:spLocks noGrp="1"/>
          </p:cNvSpPr>
          <p:nvPr>
            <p:ph type="title"/>
          </p:nvPr>
        </p:nvSpPr>
        <p:spPr>
          <a:xfrm>
            <a:off x="838200" y="365126"/>
            <a:ext cx="10515600" cy="922254"/>
          </a:xfrm>
        </p:spPr>
        <p:txBody>
          <a:bodyPr/>
          <a:lstStyle/>
          <a:p>
            <a:r>
              <a:rPr lang="de-DE" dirty="0" err="1"/>
              <a:t>False</a:t>
            </a:r>
            <a:r>
              <a:rPr lang="de-DE" dirty="0"/>
              <a:t> </a:t>
            </a:r>
            <a:r>
              <a:rPr lang="de-DE" dirty="0" err="1"/>
              <a:t>memory</a:t>
            </a:r>
            <a:r>
              <a:rPr lang="de-DE" dirty="0"/>
              <a:t> als Bewegung</a:t>
            </a:r>
          </a:p>
        </p:txBody>
      </p:sp>
      <p:sp>
        <p:nvSpPr>
          <p:cNvPr id="3" name="Inhaltsplatzhalter 2">
            <a:extLst>
              <a:ext uri="{FF2B5EF4-FFF2-40B4-BE49-F238E27FC236}">
                <a16:creationId xmlns:a16="http://schemas.microsoft.com/office/drawing/2014/main" id="{50F88371-0BD0-F2BF-FB5C-FDA335FE3FFF}"/>
              </a:ext>
            </a:extLst>
          </p:cNvPr>
          <p:cNvSpPr>
            <a:spLocks noGrp="1"/>
          </p:cNvSpPr>
          <p:nvPr>
            <p:ph idx="1"/>
          </p:nvPr>
        </p:nvSpPr>
        <p:spPr>
          <a:xfrm>
            <a:off x="838200" y="1413962"/>
            <a:ext cx="10515600" cy="4802187"/>
          </a:xfrm>
        </p:spPr>
        <p:txBody>
          <a:bodyPr>
            <a:normAutofit/>
          </a:bodyPr>
          <a:lstStyle/>
          <a:p>
            <a:r>
              <a:rPr lang="de-DE" dirty="0"/>
              <a:t>Spricht nie über die generelle Unsicherheit in Wahrnehmung und Gedächtnis, sondern setzt ein realitätsabbildendes Gedächtnis voraus, außer bei Berichten über rituellen Missbrauch mit satanischem Hintergrund. Vor 30 Jahren war das so bei Berichten über sexuellen Missbrauch generell. Ein Frauenthema? </a:t>
            </a:r>
          </a:p>
          <a:p>
            <a:r>
              <a:rPr lang="de-DE" dirty="0"/>
              <a:t>Damals wie heute gelten therapeutische Interventionen als mögliche Suggestion. Problematisiert wird das nur bei Berichten über sexuellen </a:t>
            </a:r>
            <a:r>
              <a:rPr lang="de-DE"/>
              <a:t>Missbrauch.</a:t>
            </a:r>
            <a:endParaRPr lang="de-DE" dirty="0"/>
          </a:p>
        </p:txBody>
      </p:sp>
    </p:spTree>
    <p:extLst>
      <p:ext uri="{BB962C8B-B14F-4D97-AF65-F5344CB8AC3E}">
        <p14:creationId xmlns:p14="http://schemas.microsoft.com/office/powerpoint/2010/main" val="106099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D5A73-A43D-5D8C-31A8-5EC7AFEA77D4}"/>
              </a:ext>
            </a:extLst>
          </p:cNvPr>
          <p:cNvSpPr>
            <a:spLocks noGrp="1"/>
          </p:cNvSpPr>
          <p:nvPr>
            <p:ph type="title"/>
          </p:nvPr>
        </p:nvSpPr>
        <p:spPr>
          <a:xfrm>
            <a:off x="838200" y="365126"/>
            <a:ext cx="10515600" cy="922254"/>
          </a:xfrm>
        </p:spPr>
        <p:txBody>
          <a:bodyPr/>
          <a:lstStyle/>
          <a:p>
            <a:r>
              <a:rPr lang="de-DE" dirty="0"/>
              <a:t>Dissoziative Identitätsstörung	</a:t>
            </a:r>
          </a:p>
        </p:txBody>
      </p:sp>
      <p:sp>
        <p:nvSpPr>
          <p:cNvPr id="3" name="Inhaltsplatzhalter 2">
            <a:extLst>
              <a:ext uri="{FF2B5EF4-FFF2-40B4-BE49-F238E27FC236}">
                <a16:creationId xmlns:a16="http://schemas.microsoft.com/office/drawing/2014/main" id="{F90D2FC7-43CF-D41D-6E0E-8A97F9C392F3}"/>
              </a:ext>
            </a:extLst>
          </p:cNvPr>
          <p:cNvSpPr>
            <a:spLocks noGrp="1"/>
          </p:cNvSpPr>
          <p:nvPr>
            <p:ph idx="1"/>
          </p:nvPr>
        </p:nvSpPr>
        <p:spPr>
          <a:xfrm>
            <a:off x="838200" y="1467853"/>
            <a:ext cx="10515600" cy="4890085"/>
          </a:xfrm>
        </p:spPr>
        <p:txBody>
          <a:bodyPr>
            <a:normAutofit lnSpcReduction="10000"/>
          </a:bodyPr>
          <a:lstStyle/>
          <a:p>
            <a:r>
              <a:rPr lang="de-DE" b="0" i="0" dirty="0">
                <a:solidFill>
                  <a:srgbClr val="454F63"/>
                </a:solidFill>
                <a:effectLst/>
                <a:latin typeface="Calibri" panose="020F0502020204030204" pitchFamily="34" charset="0"/>
                <a:cs typeface="Calibri" panose="020F0502020204030204" pitchFamily="34" charset="0"/>
              </a:rPr>
              <a:t>Eine Dissoziation ist eine natürliche psychische (und hirnphysiologische) Reaktion auf schwere traumatische Erlebnisse, mit der sich ein Mensch vor Überwältigung selbst schützt.</a:t>
            </a:r>
          </a:p>
          <a:p>
            <a:r>
              <a:rPr lang="de-DE" b="0" i="0" dirty="0">
                <a:solidFill>
                  <a:srgbClr val="454F63"/>
                </a:solidFill>
                <a:effectLst/>
                <a:latin typeface="Calibri" panose="020F0502020204030204" pitchFamily="34" charset="0"/>
                <a:cs typeface="Calibri" panose="020F0502020204030204" pitchFamily="34" charset="0"/>
              </a:rPr>
              <a:t>Die dissoziative Identitätsstörung ist eine schwere Form der dissoziativen Störungen. </a:t>
            </a:r>
            <a:r>
              <a:rPr lang="de-DE" dirty="0">
                <a:solidFill>
                  <a:srgbClr val="454F63"/>
                </a:solidFill>
                <a:latin typeface="Calibri" panose="020F0502020204030204" pitchFamily="34" charset="0"/>
                <a:cs typeface="Calibri" panose="020F0502020204030204" pitchFamily="34" charset="0"/>
              </a:rPr>
              <a:t>(vgl. Hilfeportal) Sie entsteht bei schwerster, wiederholter Gewalt, bei der es, anders als nach Unfällen und Naturkatastrophen keine Erholung für die Psyche gibt.</a:t>
            </a:r>
          </a:p>
          <a:p>
            <a:r>
              <a:rPr lang="de-DE" dirty="0">
                <a:solidFill>
                  <a:srgbClr val="454F63"/>
                </a:solidFill>
                <a:latin typeface="Calibri" panose="020F0502020204030204" pitchFamily="34" charset="0"/>
                <a:cs typeface="Calibri" panose="020F0502020204030204" pitchFamily="34" charset="0"/>
              </a:rPr>
              <a:t>Das Erlebte wird auf mehrere dissoziierte Persönlichkeiten verteilt, die oft nichts voneinander wissen und nicht miteinander kommunizieren. Im Ergebnis gibt es immer wieder scheinbare Amnesien. Die Betroffenen erlernen eine erstaunliche Improvisationsfähigkeit, sich in unerwartete Situationen einzufügen.</a:t>
            </a:r>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432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5B9EE37-E102-54D2-F019-E87A093F8E83}"/>
              </a:ext>
            </a:extLst>
          </p:cNvPr>
          <p:cNvPicPr>
            <a:picLocks noChangeAspect="1"/>
          </p:cNvPicPr>
          <p:nvPr/>
        </p:nvPicPr>
        <p:blipFill>
          <a:blip r:embed="rId2"/>
          <a:stretch>
            <a:fillRect/>
          </a:stretch>
        </p:blipFill>
        <p:spPr>
          <a:xfrm>
            <a:off x="1474833" y="0"/>
            <a:ext cx="9378840" cy="6759615"/>
          </a:xfrm>
          <a:prstGeom prst="rect">
            <a:avLst/>
          </a:prstGeom>
        </p:spPr>
      </p:pic>
    </p:spTree>
    <p:extLst>
      <p:ext uri="{BB962C8B-B14F-4D97-AF65-F5344CB8AC3E}">
        <p14:creationId xmlns:p14="http://schemas.microsoft.com/office/powerpoint/2010/main" val="1552221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19A53B-6B3D-D41E-DBDD-80AA350D59F1}"/>
              </a:ext>
            </a:extLst>
          </p:cNvPr>
          <p:cNvSpPr>
            <a:spLocks noGrp="1"/>
          </p:cNvSpPr>
          <p:nvPr>
            <p:ph type="ctrTitle"/>
          </p:nvPr>
        </p:nvSpPr>
        <p:spPr>
          <a:xfrm>
            <a:off x="1524000" y="992529"/>
            <a:ext cx="9144000" cy="941965"/>
          </a:xfrm>
        </p:spPr>
        <p:txBody>
          <a:bodyPr>
            <a:normAutofit/>
          </a:bodyPr>
          <a:lstStyle/>
          <a:p>
            <a:r>
              <a:rPr lang="de-DE" dirty="0"/>
              <a:t>Theoretischer Hintergrund</a:t>
            </a:r>
            <a:endParaRPr lang="de-DE" sz="4400" dirty="0"/>
          </a:p>
        </p:txBody>
      </p:sp>
      <p:pic>
        <p:nvPicPr>
          <p:cNvPr id="6" name="Grafik 5" descr="Ein Bild, das Text, Schrift, weiß, Typografie enthält.&#10;&#10;Automatisch generierte Beschreibung">
            <a:extLst>
              <a:ext uri="{FF2B5EF4-FFF2-40B4-BE49-F238E27FC236}">
                <a16:creationId xmlns:a16="http://schemas.microsoft.com/office/drawing/2014/main" id="{76D09CA1-4FB9-BFEC-0F87-BF5558B13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588" y="5865233"/>
            <a:ext cx="2876550" cy="676275"/>
          </a:xfrm>
          <a:prstGeom prst="rect">
            <a:avLst/>
          </a:prstGeom>
        </p:spPr>
      </p:pic>
      <p:pic>
        <p:nvPicPr>
          <p:cNvPr id="8" name="Grafik 7" descr="Ein Bild, das Text, Schrift, Symbol, Logo enthält.&#10;&#10;Automatisch generierte Beschreibung">
            <a:extLst>
              <a:ext uri="{FF2B5EF4-FFF2-40B4-BE49-F238E27FC236}">
                <a16:creationId xmlns:a16="http://schemas.microsoft.com/office/drawing/2014/main" id="{3BE692FD-3F56-58B0-E33C-DD3628E6D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3587" y="5727120"/>
            <a:ext cx="2028825" cy="952500"/>
          </a:xfrm>
          <a:prstGeom prst="rect">
            <a:avLst/>
          </a:prstGeom>
        </p:spPr>
      </p:pic>
      <p:sp>
        <p:nvSpPr>
          <p:cNvPr id="7" name="Untertitel 4">
            <a:extLst>
              <a:ext uri="{FF2B5EF4-FFF2-40B4-BE49-F238E27FC236}">
                <a16:creationId xmlns:a16="http://schemas.microsoft.com/office/drawing/2014/main" id="{9C9CD1E2-D16D-CD92-A3ED-9EC5E6B386F5}"/>
              </a:ext>
            </a:extLst>
          </p:cNvPr>
          <p:cNvSpPr>
            <a:spLocks noGrp="1"/>
          </p:cNvSpPr>
          <p:nvPr>
            <p:ph type="subTitle" idx="1"/>
          </p:nvPr>
        </p:nvSpPr>
        <p:spPr>
          <a:xfrm>
            <a:off x="1524000" y="2707104"/>
            <a:ext cx="9144000" cy="2081463"/>
          </a:xfrm>
        </p:spPr>
        <p:txBody>
          <a:bodyPr>
            <a:normAutofit fontScale="25000" lnSpcReduction="20000"/>
          </a:bodyPr>
          <a:lstStyle/>
          <a:p>
            <a:pPr algn="l"/>
            <a:r>
              <a:rPr lang="de-DE" dirty="0"/>
              <a:t>	</a:t>
            </a:r>
            <a:r>
              <a:rPr lang="de-DE" sz="11200" dirty="0"/>
              <a:t>2.1. Was ist organisierte, rituelle Gewalt?</a:t>
            </a:r>
          </a:p>
          <a:p>
            <a:pPr algn="l"/>
            <a:r>
              <a:rPr lang="de-DE" sz="11200" dirty="0"/>
              <a:t>	2.2. Exkurs zur Suggestion: </a:t>
            </a:r>
          </a:p>
          <a:p>
            <a:pPr algn="l"/>
            <a:r>
              <a:rPr lang="de-DE" sz="11200" dirty="0"/>
              <a:t>	        Wahrnehmung und Gedächtnis</a:t>
            </a:r>
          </a:p>
          <a:p>
            <a:pPr algn="l"/>
            <a:r>
              <a:rPr lang="de-DE" sz="11200" dirty="0"/>
              <a:t>	2.3. </a:t>
            </a:r>
            <a:r>
              <a:rPr lang="de-DE" sz="11200" dirty="0" err="1"/>
              <a:t>False</a:t>
            </a:r>
            <a:r>
              <a:rPr lang="de-DE" sz="11200" dirty="0"/>
              <a:t> Memory Bewegung</a:t>
            </a:r>
          </a:p>
          <a:p>
            <a:pPr algn="l"/>
            <a:r>
              <a:rPr lang="de-DE" sz="11200" dirty="0"/>
              <a:t>	2.4. (Diagnose) Dissoziative Identitätsstörung</a:t>
            </a:r>
            <a:endParaRPr lang="de-DE" dirty="0"/>
          </a:p>
        </p:txBody>
      </p:sp>
    </p:spTree>
    <p:extLst>
      <p:ext uri="{BB962C8B-B14F-4D97-AF65-F5344CB8AC3E}">
        <p14:creationId xmlns:p14="http://schemas.microsoft.com/office/powerpoint/2010/main" val="12232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38D58-7C16-E712-9DD0-D06AA13D5162}"/>
              </a:ext>
            </a:extLst>
          </p:cNvPr>
          <p:cNvSpPr>
            <a:spLocks noGrp="1"/>
          </p:cNvSpPr>
          <p:nvPr>
            <p:ph type="title"/>
          </p:nvPr>
        </p:nvSpPr>
        <p:spPr>
          <a:xfrm>
            <a:off x="838200" y="365126"/>
            <a:ext cx="10515600" cy="657558"/>
          </a:xfrm>
        </p:spPr>
        <p:txBody>
          <a:bodyPr>
            <a:normAutofit fontScale="90000"/>
          </a:bodyPr>
          <a:lstStyle/>
          <a:p>
            <a:r>
              <a:rPr lang="de-DE" dirty="0"/>
              <a:t>Wovon sprechen wir bei rituellem Missbrauch?</a:t>
            </a:r>
          </a:p>
        </p:txBody>
      </p:sp>
      <p:sp>
        <p:nvSpPr>
          <p:cNvPr id="3" name="Inhaltsplatzhalter 2">
            <a:extLst>
              <a:ext uri="{FF2B5EF4-FFF2-40B4-BE49-F238E27FC236}">
                <a16:creationId xmlns:a16="http://schemas.microsoft.com/office/drawing/2014/main" id="{5F43F00D-082B-729E-C4D1-B835B331360F}"/>
              </a:ext>
            </a:extLst>
          </p:cNvPr>
          <p:cNvSpPr>
            <a:spLocks noGrp="1"/>
          </p:cNvSpPr>
          <p:nvPr>
            <p:ph idx="1"/>
          </p:nvPr>
        </p:nvSpPr>
        <p:spPr>
          <a:xfrm>
            <a:off x="838200" y="1275348"/>
            <a:ext cx="10515600" cy="4783519"/>
          </a:xfrm>
        </p:spPr>
        <p:txBody>
          <a:bodyPr>
            <a:normAutofit lnSpcReduction="10000"/>
          </a:bodyPr>
          <a:lstStyle/>
          <a:p>
            <a:r>
              <a:rPr lang="de-DE" dirty="0"/>
              <a:t>Organisierte sexualisierte Gewalt</a:t>
            </a:r>
          </a:p>
          <a:p>
            <a:pPr lvl="1"/>
            <a:r>
              <a:rPr lang="de-DE" b="0" i="0" dirty="0">
                <a:solidFill>
                  <a:srgbClr val="454F63"/>
                </a:solidFill>
                <a:effectLst/>
                <a:latin typeface="Roboto" panose="02000000000000000000" pitchFamily="2" charset="0"/>
              </a:rPr>
              <a:t>Als organisierte sexualisierte Gewalt bezeichnet man die systematische Anwendung schwerer sexueller Gewalt in Verbindung mit körperlicher und psychischer Gewalt an Kindern, Jugendlichen und Erwachsenen. Sie ist häufig verbunden mit kommerzieller Ausbeutung (Zwangsprostitution, Pornoproduktion, Sado-Maso-Zirkel…)</a:t>
            </a:r>
          </a:p>
          <a:p>
            <a:pPr lvl="1"/>
            <a:r>
              <a:rPr lang="de-DE" dirty="0">
                <a:solidFill>
                  <a:srgbClr val="454F63"/>
                </a:solidFill>
                <a:latin typeface="Roboto" panose="02000000000000000000" pitchFamily="2" charset="0"/>
              </a:rPr>
              <a:t>Rituelle (ritualisierte) Gewalt ist organisierte sexualisierte Gewalt mit irgendeinem ideologischen Hintergrund (satanisch, christlich, politisch…). Sie kann kommerziell genutzt sein, dient aber in der Regel den anwesenden Personen, die sich an den Ritualen beteiligen</a:t>
            </a:r>
          </a:p>
          <a:p>
            <a:r>
              <a:rPr lang="de-DE" dirty="0">
                <a:solidFill>
                  <a:srgbClr val="454F63"/>
                </a:solidFill>
                <a:latin typeface="Calibri" panose="020F0502020204030204" pitchFamily="34" charset="0"/>
                <a:cs typeface="Calibri" panose="020F0502020204030204" pitchFamily="34" charset="0"/>
              </a:rPr>
              <a:t>Organisierte sexualisierte Gewalt ist strafbewehrt und muss folglich immer geheim und unter starken Vorsichtsmaßnahmen stattfinden, wozu der Druck gegen Mitglieder und natürlich gegen die Betroffenen gehört.</a:t>
            </a:r>
          </a:p>
        </p:txBody>
      </p:sp>
    </p:spTree>
    <p:extLst>
      <p:ext uri="{BB962C8B-B14F-4D97-AF65-F5344CB8AC3E}">
        <p14:creationId xmlns:p14="http://schemas.microsoft.com/office/powerpoint/2010/main" val="253962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DB3F6-1851-C680-A9B6-499823AF8A8B}"/>
              </a:ext>
            </a:extLst>
          </p:cNvPr>
          <p:cNvSpPr>
            <a:spLocks noGrp="1"/>
          </p:cNvSpPr>
          <p:nvPr>
            <p:ph type="title"/>
          </p:nvPr>
        </p:nvSpPr>
        <p:spPr/>
        <p:txBody>
          <a:bodyPr/>
          <a:lstStyle/>
          <a:p>
            <a:r>
              <a:rPr lang="de-DE" dirty="0"/>
              <a:t>Beispiele	</a:t>
            </a:r>
          </a:p>
        </p:txBody>
      </p:sp>
      <p:sp>
        <p:nvSpPr>
          <p:cNvPr id="3" name="Inhaltsplatzhalter 2">
            <a:extLst>
              <a:ext uri="{FF2B5EF4-FFF2-40B4-BE49-F238E27FC236}">
                <a16:creationId xmlns:a16="http://schemas.microsoft.com/office/drawing/2014/main" id="{278E41D8-BB5C-C3DF-AB94-CF263D36791E}"/>
              </a:ext>
            </a:extLst>
          </p:cNvPr>
          <p:cNvSpPr>
            <a:spLocks noGrp="1"/>
          </p:cNvSpPr>
          <p:nvPr>
            <p:ph idx="1"/>
          </p:nvPr>
        </p:nvSpPr>
        <p:spPr/>
        <p:txBody>
          <a:bodyPr/>
          <a:lstStyle/>
          <a:p>
            <a:r>
              <a:rPr lang="de-DE" dirty="0"/>
              <a:t>Satanisch ideologisierter sexueller Missbrauch: mit den Gewalthandlungen wird Satan gedient. Seine Gegenleistung ist Macht.</a:t>
            </a:r>
          </a:p>
          <a:p>
            <a:r>
              <a:rPr lang="de-DE" dirty="0"/>
              <a:t>Individueller sexueller Missbrauch unter Ausnutzung bekannter Rituale (Fußwaschung, Beichte) dient der individuellen Befriedigung.</a:t>
            </a:r>
          </a:p>
          <a:p>
            <a:r>
              <a:rPr lang="de-DE" dirty="0"/>
              <a:t>Organisierter sexueller Missbrauch unter Ausnutzung bekannter Rituale (Beicht- und Bußrituale, Exorzismus). Mit diesen Ritualen wird Gott gedient und Satan ausgetrieben.</a:t>
            </a:r>
          </a:p>
          <a:p>
            <a:pPr marL="0" indent="0">
              <a:buNone/>
            </a:pPr>
            <a:endParaRPr lang="de-DE" dirty="0"/>
          </a:p>
          <a:p>
            <a:endParaRPr lang="de-DE" dirty="0"/>
          </a:p>
        </p:txBody>
      </p:sp>
    </p:spTree>
    <p:extLst>
      <p:ext uri="{BB962C8B-B14F-4D97-AF65-F5344CB8AC3E}">
        <p14:creationId xmlns:p14="http://schemas.microsoft.com/office/powerpoint/2010/main" val="3135478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B0E2D2-511F-3E0E-0F37-838F2FFF52C7}"/>
              </a:ext>
            </a:extLst>
          </p:cNvPr>
          <p:cNvSpPr>
            <a:spLocks noGrp="1"/>
          </p:cNvSpPr>
          <p:nvPr>
            <p:ph type="title"/>
          </p:nvPr>
        </p:nvSpPr>
        <p:spPr>
          <a:xfrm>
            <a:off x="838200" y="365125"/>
            <a:ext cx="10515600" cy="1018507"/>
          </a:xfrm>
        </p:spPr>
        <p:txBody>
          <a:bodyPr/>
          <a:lstStyle/>
          <a:p>
            <a:r>
              <a:rPr lang="de-DE" dirty="0"/>
              <a:t>Gewalthandlungen</a:t>
            </a:r>
          </a:p>
        </p:txBody>
      </p:sp>
      <p:sp>
        <p:nvSpPr>
          <p:cNvPr id="3" name="Inhaltsplatzhalter 2">
            <a:extLst>
              <a:ext uri="{FF2B5EF4-FFF2-40B4-BE49-F238E27FC236}">
                <a16:creationId xmlns:a16="http://schemas.microsoft.com/office/drawing/2014/main" id="{34EBAC21-EEA5-D92F-F6F1-14518696BF63}"/>
              </a:ext>
            </a:extLst>
          </p:cNvPr>
          <p:cNvSpPr>
            <a:spLocks noGrp="1"/>
          </p:cNvSpPr>
          <p:nvPr>
            <p:ph idx="1"/>
          </p:nvPr>
        </p:nvSpPr>
        <p:spPr>
          <a:xfrm>
            <a:off x="838200" y="1488741"/>
            <a:ext cx="10515600" cy="4351338"/>
          </a:xfrm>
        </p:spPr>
        <p:txBody>
          <a:bodyPr/>
          <a:lstStyle/>
          <a:p>
            <a:r>
              <a:rPr lang="de-DE" dirty="0"/>
              <a:t>Um die Opfer gefügig zu machen</a:t>
            </a:r>
          </a:p>
          <a:p>
            <a:pPr lvl="1"/>
            <a:r>
              <a:rPr lang="de-DE" dirty="0"/>
              <a:t>Drohen mit der Hölle, ewiger Vernichtung, noch mehr Gewalt</a:t>
            </a:r>
          </a:p>
          <a:p>
            <a:pPr lvl="1"/>
            <a:r>
              <a:rPr lang="de-DE" dirty="0"/>
              <a:t>Anwendung von Gewalt (Hunger, Durst, Dunkelheit, Kälte, </a:t>
            </a:r>
            <a:r>
              <a:rPr lang="de-DE" dirty="0" err="1"/>
              <a:t>Drowning</a:t>
            </a:r>
            <a:r>
              <a:rPr lang="de-DE" dirty="0"/>
              <a:t>, Vergraben…)</a:t>
            </a:r>
          </a:p>
          <a:p>
            <a:pPr lvl="1"/>
            <a:r>
              <a:rPr lang="de-DE" dirty="0"/>
              <a:t>Befreiung aus der Gewalt, um dann die Befehle auszuführen</a:t>
            </a:r>
          </a:p>
          <a:p>
            <a:r>
              <a:rPr lang="de-DE" dirty="0"/>
              <a:t>Um das Schweigen zu gewährleisten</a:t>
            </a:r>
          </a:p>
          <a:p>
            <a:pPr lvl="1"/>
            <a:r>
              <a:rPr lang="de-DE" dirty="0"/>
              <a:t>Drohen</a:t>
            </a:r>
          </a:p>
          <a:p>
            <a:pPr lvl="1"/>
            <a:r>
              <a:rPr lang="de-DE" dirty="0"/>
              <a:t>Verwirrung</a:t>
            </a:r>
          </a:p>
          <a:p>
            <a:pPr lvl="1"/>
            <a:r>
              <a:rPr lang="de-DE" dirty="0"/>
              <a:t>Hypnose</a:t>
            </a:r>
          </a:p>
          <a:p>
            <a:pPr lvl="1"/>
            <a:r>
              <a:rPr lang="de-DE" dirty="0"/>
              <a:t>Verschärfung der Traumafolgestörungen</a:t>
            </a:r>
          </a:p>
        </p:txBody>
      </p:sp>
    </p:spTree>
    <p:extLst>
      <p:ext uri="{BB962C8B-B14F-4D97-AF65-F5344CB8AC3E}">
        <p14:creationId xmlns:p14="http://schemas.microsoft.com/office/powerpoint/2010/main" val="396004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039C93-C614-3AB9-B9BC-54FB7E64EADE}"/>
              </a:ext>
            </a:extLst>
          </p:cNvPr>
          <p:cNvSpPr>
            <a:spLocks noGrp="1"/>
          </p:cNvSpPr>
          <p:nvPr>
            <p:ph type="title"/>
          </p:nvPr>
        </p:nvSpPr>
        <p:spPr/>
        <p:txBody>
          <a:bodyPr/>
          <a:lstStyle/>
          <a:p>
            <a:r>
              <a:rPr lang="de-DE" dirty="0" err="1"/>
              <a:t>False</a:t>
            </a:r>
            <a:r>
              <a:rPr lang="de-DE" dirty="0"/>
              <a:t> </a:t>
            </a:r>
            <a:r>
              <a:rPr lang="de-DE" dirty="0" err="1"/>
              <a:t>memory</a:t>
            </a:r>
            <a:r>
              <a:rPr lang="de-DE" dirty="0"/>
              <a:t> - Wahrnehmungsfehler</a:t>
            </a:r>
          </a:p>
        </p:txBody>
      </p:sp>
      <p:sp>
        <p:nvSpPr>
          <p:cNvPr id="3" name="Inhaltsplatzhalter 2">
            <a:extLst>
              <a:ext uri="{FF2B5EF4-FFF2-40B4-BE49-F238E27FC236}">
                <a16:creationId xmlns:a16="http://schemas.microsoft.com/office/drawing/2014/main" id="{F9CC7943-CD4E-07C1-5E51-725F95B30DA5}"/>
              </a:ext>
            </a:extLst>
          </p:cNvPr>
          <p:cNvSpPr>
            <a:spLocks noGrp="1"/>
          </p:cNvSpPr>
          <p:nvPr>
            <p:ph idx="1"/>
          </p:nvPr>
        </p:nvSpPr>
        <p:spPr/>
        <p:txBody>
          <a:bodyPr>
            <a:normAutofit/>
          </a:bodyPr>
          <a:lstStyle/>
          <a:p>
            <a:r>
              <a:rPr lang="de-DE" dirty="0"/>
              <a:t>Wahrnehmung und Gedächtnis als aktive Konstruktion</a:t>
            </a:r>
          </a:p>
          <a:p>
            <a:pPr lvl="1"/>
            <a:r>
              <a:rPr lang="de-DE" dirty="0"/>
              <a:t>Wahrnehmung: </a:t>
            </a:r>
          </a:p>
          <a:p>
            <a:pPr lvl="2"/>
            <a:r>
              <a:rPr lang="de-DE" dirty="0"/>
              <a:t>unser Auge produziert ein zweidimensionales Bild</a:t>
            </a:r>
          </a:p>
          <a:p>
            <a:pPr lvl="2"/>
            <a:r>
              <a:rPr lang="de-DE" dirty="0"/>
              <a:t>Unser Gehirn verwandelt es fast immer in ein dreidimensionales</a:t>
            </a:r>
          </a:p>
          <a:p>
            <a:pPr lvl="2"/>
            <a:r>
              <a:rPr lang="de-DE" dirty="0"/>
              <a:t>Aber! Diese Verwandlung ist störanfällig</a:t>
            </a:r>
          </a:p>
          <a:p>
            <a:pPr marL="914400" lvl="2" indent="0">
              <a:buNone/>
            </a:pPr>
            <a:endParaRPr lang="de-DE" dirty="0"/>
          </a:p>
        </p:txBody>
      </p:sp>
    </p:spTree>
    <p:extLst>
      <p:ext uri="{BB962C8B-B14F-4D97-AF65-F5344CB8AC3E}">
        <p14:creationId xmlns:p14="http://schemas.microsoft.com/office/powerpoint/2010/main" val="193281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CF4B4-69B8-65BD-B29B-248345A6128B}"/>
              </a:ext>
            </a:extLst>
          </p:cNvPr>
          <p:cNvSpPr>
            <a:spLocks noGrp="1"/>
          </p:cNvSpPr>
          <p:nvPr>
            <p:ph type="title"/>
          </p:nvPr>
        </p:nvSpPr>
        <p:spPr/>
        <p:txBody>
          <a:bodyPr/>
          <a:lstStyle/>
          <a:p>
            <a:r>
              <a:rPr lang="de-DE" dirty="0"/>
              <a:t>Optische Täuschungen</a:t>
            </a:r>
          </a:p>
        </p:txBody>
      </p:sp>
      <p:pic>
        <p:nvPicPr>
          <p:cNvPr id="5" name="Inhaltsplatzhalter 4" descr="Ein Bild, das Muster, Kleidung, Stoff, Design enthält.&#10;&#10;Automatisch generierte Beschreibung">
            <a:extLst>
              <a:ext uri="{FF2B5EF4-FFF2-40B4-BE49-F238E27FC236}">
                <a16:creationId xmlns:a16="http://schemas.microsoft.com/office/drawing/2014/main" id="{9C131B36-F6F4-8A78-2D9A-B402D565B6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09365"/>
            <a:ext cx="6111240" cy="3926008"/>
          </a:xfrm>
        </p:spPr>
      </p:pic>
      <p:sp>
        <p:nvSpPr>
          <p:cNvPr id="6" name="Textfeld 5">
            <a:extLst>
              <a:ext uri="{FF2B5EF4-FFF2-40B4-BE49-F238E27FC236}">
                <a16:creationId xmlns:a16="http://schemas.microsoft.com/office/drawing/2014/main" id="{15DFF120-EBD3-39FC-C5F2-21B821C95FFF}"/>
              </a:ext>
            </a:extLst>
          </p:cNvPr>
          <p:cNvSpPr txBox="1"/>
          <p:nvPr/>
        </p:nvSpPr>
        <p:spPr>
          <a:xfrm>
            <a:off x="8164048" y="4071301"/>
            <a:ext cx="1862267" cy="1508105"/>
          </a:xfrm>
          <a:prstGeom prst="rect">
            <a:avLst/>
          </a:prstGeom>
          <a:noFill/>
        </p:spPr>
        <p:txBody>
          <a:bodyPr wrap="square" rtlCol="0">
            <a:spAutoFit/>
          </a:bodyPr>
          <a:lstStyle/>
          <a:p>
            <a:r>
              <a:rPr lang="de-DE" sz="2800" dirty="0"/>
              <a:t>Kaffeehaus-täuschung</a:t>
            </a:r>
            <a:r>
              <a:rPr lang="de-DE" dirty="0"/>
              <a:t>, </a:t>
            </a:r>
          </a:p>
          <a:p>
            <a:r>
              <a:rPr lang="de-DE" dirty="0"/>
              <a:t>Abb. Ais Wikipedia</a:t>
            </a:r>
          </a:p>
        </p:txBody>
      </p:sp>
    </p:spTree>
    <p:extLst>
      <p:ext uri="{BB962C8B-B14F-4D97-AF65-F5344CB8AC3E}">
        <p14:creationId xmlns:p14="http://schemas.microsoft.com/office/powerpoint/2010/main" val="3265091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E4BA4A-9741-0297-23D7-86F40CB2B081}"/>
              </a:ext>
            </a:extLst>
          </p:cNvPr>
          <p:cNvSpPr>
            <a:spLocks noGrp="1"/>
          </p:cNvSpPr>
          <p:nvPr>
            <p:ph type="title"/>
          </p:nvPr>
        </p:nvSpPr>
        <p:spPr>
          <a:xfrm>
            <a:off x="838200" y="365125"/>
            <a:ext cx="3364832" cy="1325563"/>
          </a:xfrm>
        </p:spPr>
        <p:txBody>
          <a:bodyPr>
            <a:normAutofit fontScale="90000"/>
          </a:bodyPr>
          <a:lstStyle/>
          <a:p>
            <a:r>
              <a:rPr lang="de-DE" dirty="0"/>
              <a:t>Kippbilder</a:t>
            </a:r>
            <a:br>
              <a:rPr lang="de-DE" dirty="0"/>
            </a:br>
            <a:r>
              <a:rPr lang="de-DE" dirty="0"/>
              <a:t>Figur – Grund?</a:t>
            </a:r>
          </a:p>
        </p:txBody>
      </p:sp>
      <p:pic>
        <p:nvPicPr>
          <p:cNvPr id="5" name="Inhaltsplatzhalter 4" descr="Ein Bild, das Silhouette, Kreativität enthält.&#10;&#10;Automatisch generierte Beschreibung">
            <a:extLst>
              <a:ext uri="{FF2B5EF4-FFF2-40B4-BE49-F238E27FC236}">
                <a16:creationId xmlns:a16="http://schemas.microsoft.com/office/drawing/2014/main" id="{511C2D92-3158-0F0A-EB96-C6483BB1B4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39855" y="365125"/>
            <a:ext cx="4700336" cy="5695702"/>
          </a:xfrm>
        </p:spPr>
      </p:pic>
      <p:sp>
        <p:nvSpPr>
          <p:cNvPr id="6" name="Textfeld 5">
            <a:extLst>
              <a:ext uri="{FF2B5EF4-FFF2-40B4-BE49-F238E27FC236}">
                <a16:creationId xmlns:a16="http://schemas.microsoft.com/office/drawing/2014/main" id="{5E81AAA5-A4D7-068F-AB8C-2224F77CCEAD}"/>
              </a:ext>
            </a:extLst>
          </p:cNvPr>
          <p:cNvSpPr txBox="1"/>
          <p:nvPr/>
        </p:nvSpPr>
        <p:spPr>
          <a:xfrm>
            <a:off x="751973" y="4791726"/>
            <a:ext cx="3669632" cy="984885"/>
          </a:xfrm>
          <a:prstGeom prst="rect">
            <a:avLst/>
          </a:prstGeom>
          <a:noFill/>
        </p:spPr>
        <p:txBody>
          <a:bodyPr wrap="square" rtlCol="0">
            <a:spAutoFit/>
          </a:bodyPr>
          <a:lstStyle/>
          <a:p>
            <a:r>
              <a:rPr lang="de-DE" sz="4000" dirty="0" err="1"/>
              <a:t>Rubinsche</a:t>
            </a:r>
            <a:r>
              <a:rPr lang="de-DE" sz="4000" dirty="0"/>
              <a:t> Vase</a:t>
            </a:r>
          </a:p>
          <a:p>
            <a:r>
              <a:rPr lang="de-DE" dirty="0"/>
              <a:t>Abb. Wikipedia</a:t>
            </a:r>
          </a:p>
        </p:txBody>
      </p:sp>
    </p:spTree>
    <p:extLst>
      <p:ext uri="{BB962C8B-B14F-4D97-AF65-F5344CB8AC3E}">
        <p14:creationId xmlns:p14="http://schemas.microsoft.com/office/powerpoint/2010/main" val="672155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836D24E-2B77-3011-93D0-5E535076B0EE}"/>
              </a:ext>
            </a:extLst>
          </p:cNvPr>
          <p:cNvPicPr>
            <a:picLocks noGrp="1" noChangeAspect="1"/>
          </p:cNvPicPr>
          <p:nvPr>
            <p:ph idx="1"/>
          </p:nvPr>
        </p:nvPicPr>
        <p:blipFill>
          <a:blip r:embed="rId2"/>
          <a:stretch>
            <a:fillRect/>
          </a:stretch>
        </p:blipFill>
        <p:spPr>
          <a:xfrm>
            <a:off x="2834273" y="-101348"/>
            <a:ext cx="6020969" cy="6165263"/>
          </a:xfrm>
        </p:spPr>
      </p:pic>
      <p:sp>
        <p:nvSpPr>
          <p:cNvPr id="2" name="Titel 1">
            <a:extLst>
              <a:ext uri="{FF2B5EF4-FFF2-40B4-BE49-F238E27FC236}">
                <a16:creationId xmlns:a16="http://schemas.microsoft.com/office/drawing/2014/main" id="{3A32E258-1FAE-592D-5226-2D3E3D1439D1}"/>
              </a:ext>
            </a:extLst>
          </p:cNvPr>
          <p:cNvSpPr>
            <a:spLocks noGrp="1"/>
          </p:cNvSpPr>
          <p:nvPr>
            <p:ph type="title"/>
          </p:nvPr>
        </p:nvSpPr>
        <p:spPr>
          <a:xfrm>
            <a:off x="8554453" y="4373077"/>
            <a:ext cx="3181149" cy="1209575"/>
          </a:xfrm>
        </p:spPr>
        <p:txBody>
          <a:bodyPr>
            <a:noAutofit/>
          </a:bodyPr>
          <a:lstStyle/>
          <a:p>
            <a:pPr algn="r"/>
            <a:r>
              <a:rPr lang="de-DE" dirty="0"/>
              <a:t>Josef Albers</a:t>
            </a:r>
            <a:br>
              <a:rPr lang="de-DE" dirty="0"/>
            </a:br>
            <a:r>
              <a:rPr lang="de-DE" sz="1800" dirty="0"/>
              <a:t>Abb. Website Museum Quadrat</a:t>
            </a:r>
          </a:p>
        </p:txBody>
      </p:sp>
    </p:spTree>
    <p:extLst>
      <p:ext uri="{BB962C8B-B14F-4D97-AF65-F5344CB8AC3E}">
        <p14:creationId xmlns:p14="http://schemas.microsoft.com/office/powerpoint/2010/main" val="233684997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677</Words>
  <Application>Microsoft Office PowerPoint</Application>
  <PresentationFormat>Breitbild</PresentationFormat>
  <Paragraphs>70</Paragraphs>
  <Slides>15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Calibri Light</vt:lpstr>
      <vt:lpstr>Roboto</vt:lpstr>
      <vt:lpstr>Office</vt:lpstr>
      <vt:lpstr>Rituelle Gewalt - auch mit satanischem Hintergrund</vt:lpstr>
      <vt:lpstr>Theoretischer Hintergrund</vt:lpstr>
      <vt:lpstr>Wovon sprechen wir bei rituellem Missbrauch?</vt:lpstr>
      <vt:lpstr>Beispiele </vt:lpstr>
      <vt:lpstr>Gewalthandlungen</vt:lpstr>
      <vt:lpstr>False memory - Wahrnehmungsfehler</vt:lpstr>
      <vt:lpstr>Optische Täuschungen</vt:lpstr>
      <vt:lpstr>Kippbilder Figur – Grund?</vt:lpstr>
      <vt:lpstr>Josef Albers Abb. Website Museum Quadrat</vt:lpstr>
      <vt:lpstr>Soziale und emotionale Täuschungen</vt:lpstr>
      <vt:lpstr>False memory - Gedächtnisfehler</vt:lpstr>
      <vt:lpstr>False memory - Suggestion</vt:lpstr>
      <vt:lpstr>False memory als Bewegung</vt:lpstr>
      <vt:lpstr>Dissoziative Identitätsstörung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Rituelle Gewalt - auch mit satanischem Hintergrund</dc:title>
  <dc:creator>Monika Bormann</dc:creator>
  <cp:lastModifiedBy>Monika Bormann</cp:lastModifiedBy>
  <cp:revision>8</cp:revision>
  <dcterms:created xsi:type="dcterms:W3CDTF">2023-10-14T16:16:59Z</dcterms:created>
  <dcterms:modified xsi:type="dcterms:W3CDTF">2023-11-18T08:32:13Z</dcterms:modified>
</cp:coreProperties>
</file>